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464" r:id="rId2"/>
    <p:sldId id="465" r:id="rId3"/>
    <p:sldId id="466" r:id="rId4"/>
    <p:sldId id="467" r:id="rId5"/>
    <p:sldId id="468" r:id="rId6"/>
    <p:sldId id="469" r:id="rId7"/>
    <p:sldId id="396" r:id="rId8"/>
    <p:sldId id="397" r:id="rId9"/>
    <p:sldId id="402" r:id="rId10"/>
    <p:sldId id="403" r:id="rId11"/>
    <p:sldId id="404" r:id="rId12"/>
    <p:sldId id="405" r:id="rId13"/>
    <p:sldId id="407" r:id="rId14"/>
    <p:sldId id="408" r:id="rId15"/>
    <p:sldId id="410" r:id="rId16"/>
    <p:sldId id="411" r:id="rId17"/>
    <p:sldId id="412" r:id="rId18"/>
    <p:sldId id="413" r:id="rId19"/>
    <p:sldId id="446" r:id="rId20"/>
    <p:sldId id="455" r:id="rId21"/>
    <p:sldId id="401" r:id="rId22"/>
    <p:sldId id="453" r:id="rId23"/>
    <p:sldId id="462" r:id="rId24"/>
    <p:sldId id="415" r:id="rId25"/>
    <p:sldId id="416" r:id="rId26"/>
    <p:sldId id="417" r:id="rId27"/>
    <p:sldId id="418" r:id="rId28"/>
    <p:sldId id="420" r:id="rId29"/>
    <p:sldId id="421" r:id="rId30"/>
    <p:sldId id="422" r:id="rId31"/>
    <p:sldId id="423" r:id="rId32"/>
    <p:sldId id="424" r:id="rId33"/>
    <p:sldId id="425" r:id="rId34"/>
    <p:sldId id="426" r:id="rId35"/>
    <p:sldId id="427" r:id="rId36"/>
    <p:sldId id="428" r:id="rId37"/>
    <p:sldId id="431" r:id="rId38"/>
    <p:sldId id="432" r:id="rId39"/>
    <p:sldId id="433" r:id="rId40"/>
    <p:sldId id="435" r:id="rId41"/>
    <p:sldId id="436" r:id="rId42"/>
    <p:sldId id="437" r:id="rId43"/>
    <p:sldId id="438" r:id="rId44"/>
    <p:sldId id="439" r:id="rId45"/>
    <p:sldId id="441" r:id="rId46"/>
    <p:sldId id="440" r:id="rId47"/>
    <p:sldId id="442" r:id="rId48"/>
    <p:sldId id="443" r:id="rId49"/>
    <p:sldId id="445" r:id="rId50"/>
    <p:sldId id="456" r:id="rId51"/>
    <p:sldId id="457" r:id="rId52"/>
    <p:sldId id="459" r:id="rId53"/>
    <p:sldId id="461" r:id="rId54"/>
    <p:sldId id="371" r:id="rId55"/>
    <p:sldId id="463" r:id="rId5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00"/>
    <a:srgbClr val="000000"/>
    <a:srgbClr val="FFFF00"/>
    <a:srgbClr val="800000"/>
    <a:srgbClr val="096713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610" autoAdjust="0"/>
    <p:restoredTop sz="95560" autoAdjust="0"/>
  </p:normalViewPr>
  <p:slideViewPr>
    <p:cSldViewPr>
      <p:cViewPr>
        <p:scale>
          <a:sx n="70" d="100"/>
          <a:sy n="70" d="100"/>
        </p:scale>
        <p:origin x="-11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38AF4F-AB7A-4221-8041-DF6BEE1BF04B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478272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380C6D-C495-4C72-BD07-CC4089463A1B}" type="slidenum">
              <a:rPr lang="en-US" altLang="ru-RU">
                <a:solidFill>
                  <a:prstClr val="black"/>
                </a:solidFill>
              </a:rPr>
              <a:pPr/>
              <a:t>1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10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11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12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13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14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15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16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17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18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19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A6A660-E9AE-466D-BCE6-2439858ED8E5}" type="slidenum">
              <a:rPr lang="en-US" altLang="ru-RU">
                <a:solidFill>
                  <a:prstClr val="black"/>
                </a:solidFill>
              </a:rPr>
              <a:pPr/>
              <a:t>2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20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21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22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23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24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25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26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27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28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29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A6A660-E9AE-466D-BCE6-2439858ED8E5}" type="slidenum">
              <a:rPr lang="en-US" altLang="ru-RU">
                <a:solidFill>
                  <a:prstClr val="black"/>
                </a:solidFill>
              </a:rPr>
              <a:pPr/>
              <a:t>3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30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31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32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33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34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35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36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37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38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39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4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40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41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42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43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44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45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46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47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48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49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5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50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51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52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53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A6A660-E9AE-466D-BCE6-2439858ED8E5}" type="slidenum">
              <a:rPr lang="en-US" altLang="ru-RU">
                <a:solidFill>
                  <a:prstClr val="black"/>
                </a:solidFill>
              </a:rPr>
              <a:pPr/>
              <a:t>54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A6A660-E9AE-466D-BCE6-2439858ED8E5}" type="slidenum">
              <a:rPr lang="en-US" altLang="ru-RU">
                <a:solidFill>
                  <a:prstClr val="black"/>
                </a:solidFill>
              </a:rPr>
              <a:pPr/>
              <a:t>55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6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380C6D-C495-4C72-BD07-CC4089463A1B}" type="slidenum">
              <a:rPr lang="en-US" altLang="ru-RU">
                <a:solidFill>
                  <a:prstClr val="black"/>
                </a:solidFill>
              </a:rPr>
              <a:pPr/>
              <a:t>7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8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9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65150"/>
            <a:ext cx="76200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311275"/>
            <a:ext cx="7620000" cy="44132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5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19075"/>
            <a:ext cx="2181225" cy="5495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8125" y="219075"/>
            <a:ext cx="6391275" cy="5495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10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3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762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69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00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34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99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5452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7393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219075"/>
            <a:ext cx="87249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404664"/>
            <a:ext cx="8640960" cy="1279674"/>
          </a:xfrm>
        </p:spPr>
        <p:txBody>
          <a:bodyPr/>
          <a:lstStyle/>
          <a:p>
            <a:pPr algn="ctr"/>
            <a:r>
              <a:rPr lang="ru-RU" alt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Логика. Логические ошибки  </a:t>
            </a:r>
            <a:endParaRPr lang="ru-RU" alt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3568" y="2483619"/>
            <a:ext cx="7620000" cy="441325"/>
          </a:xfrm>
        </p:spPr>
        <p:txBody>
          <a:bodyPr/>
          <a:lstStyle/>
          <a:p>
            <a:r>
              <a:rPr lang="ru-RU" alt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en-US" alt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en-US" alt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532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-27384"/>
            <a:ext cx="7200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1. Закон тождества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всякая </a:t>
            </a:r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мысль в процессе рассуждения должна быть тождественна самой себе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(а есть а, или а = а, где под а понимается любая мысль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то есть любая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мысль в процессе рассуждения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должна иметь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определенное, устойчивое содержание. 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Из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закона тождества следует: </a:t>
            </a:r>
            <a:r>
              <a:rPr lang="ru-RU" sz="25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нельзя отождествлять </a:t>
            </a:r>
            <a:r>
              <a:rPr lang="ru-RU" sz="25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различные мысли</a:t>
            </a:r>
            <a:r>
              <a:rPr lang="ru-RU" sz="25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нельзя тождественные мысли принимать за нетождественные.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Нарушение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этого требования в процессе рассуждения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нередко бывает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связано с различным выражением одной и той же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мысли в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языке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Например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два суждения: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«Н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совершил кражу» и «Н. тайно похитил чужое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имущество» –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выражают одну и ту же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мысль.</a:t>
            </a:r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8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-27384"/>
            <a:ext cx="72008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Глаголы в  этих суждениях – равнозначные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понятия: кража и есть тайное хищение чужого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имущества. Поэтому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было бы ошибочным рассматривать эти мысли как нетождественные.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С другой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стороны, употребление многозначных слов может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привести к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ошибочному отождествлению различных мыслей.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Например, в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уголовном праве словом «штраф» обозначают меру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наказания,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в гражданском праве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меру административного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воздействия. Очевидно, употреблять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подобное слово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одном значении не следует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-27384"/>
            <a:ext cx="7200800" cy="740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5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2. Закон </a:t>
            </a:r>
            <a:r>
              <a:rPr lang="ru-RU" sz="25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непротиворечия</a:t>
            </a:r>
            <a:r>
              <a:rPr lang="ru-RU" sz="25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несовместимых суждения не могут быть одновременно истинными; по крайней мере одно из них  ложно.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Закон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непротиворечия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действует в отношении всех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несовместимых суждений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противоположных и противоречащих.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Пример </a:t>
            </a:r>
            <a:r>
              <a:rPr lang="ru-RU" sz="25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противоположного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несовместимого суждения: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«Все дни на прошлой неделе были дождливыми» и «Ни один день на прошлой неделе не был дождливым». По крайней мере, одно из этих суждений ложно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Пример</a:t>
            </a:r>
            <a:r>
              <a:rPr lang="ru-RU" sz="25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противоречащего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несовместимого суждения: «Каждому гражданину гарантируется право на получение квалифицированной медицинской помощи» и «Некоторым гражданам не гарантируется право на получение квалифицированной медицинской помощи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9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-27384"/>
            <a:ext cx="72008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Закон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непротиворечия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выражает одно из коренных свойств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логического мышления –непротиворечивость и последовательность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мышления.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Его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сознательное использование помогает обнаруживать и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устранять противоречия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своих и чужих рассуждениях,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вырабатывает критическое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отношение ко всякого рода неточности,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непоследовательности в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мыслях и действиях.</a:t>
            </a:r>
          </a:p>
        </p:txBody>
      </p:sp>
    </p:spTree>
    <p:extLst>
      <p:ext uri="{BB962C8B-B14F-4D97-AF65-F5344CB8AC3E}">
        <p14:creationId xmlns:p14="http://schemas.microsoft.com/office/powerpoint/2010/main" val="11877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-27384"/>
            <a:ext cx="7200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5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Закон исключения </a:t>
            </a:r>
            <a:r>
              <a:rPr lang="ru-RU" sz="25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третьего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противоречащих суждения не могут быть </a:t>
            </a:r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одновременно ложными</a:t>
            </a:r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одно из них </a:t>
            </a:r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обязательно истинно</a:t>
            </a:r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Истинно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либо утверждение некоторого факта, либо его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отрицание. Третьего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дано.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Некоторые юристы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адвокаты» и «Ни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один юрист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адвокат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Закон исключенного третьего требует ясных, определенных ответов, указывая на невозможность отвечать на один и тот же вопрос в одном и том же смысле и «да» и «нет», на невозможность искать нечто среднее между утверждением чего-либо и отрицанием того же самого.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81916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-27384"/>
            <a:ext cx="72008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4. Закон достаточного основания: </a:t>
            </a:r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всякая </a:t>
            </a:r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мысль признается истинной, если она имеет достаточное основание.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Наши мысли о каком-либо факте, явлении, событии могут быть истинными или ложными. Высказывая мысль, мы должны обосновать ее истинность, т. е. доказать ее соответствие действительности.   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Достаточным основанием мыслей может быть личный опыт человека. </a:t>
            </a: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Истинность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суждений подтверждается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также путем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непосредственного сопоставления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фактами действительности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Благодаря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развитию научных знаний человек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качестве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основания своих мыслей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может использовать опыт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 человечества, закрепленный в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законах, аксиомах, принципах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положениях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35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-27384"/>
            <a:ext cx="7200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Для подтверждения какого-либо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частного случая нет необходимости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обосновывать его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помощи личного опыта. Если, например, нам известен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 Архимеда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(каждое тело, погруженное в жидкость, теряет в своем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весе столько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сколько весит вытесненная им жидкость), то нет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никакого смысла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погружать в жидкость какой-либо предмет, чтобы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выяснить, сколько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 теряет в весе. 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Закон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Архимеда будет достаточным основанием для подтверждения любого частного случая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pic>
        <p:nvPicPr>
          <p:cNvPr id="9218" name="Picture 2" descr="C:\Users\User\Desktop\arhimed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33837"/>
            <a:ext cx="6264696" cy="282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60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-27384"/>
            <a:ext cx="7200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Таким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образом, достаточным основанием какой-либо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мысли может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быть любая другая, уже проверенная и установленная мысль,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которой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необходимостью вытекает истинность данной мысли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Связь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основания и следствия является отражением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объективных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в том числе </a:t>
            </a:r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причинно-следственных </a:t>
            </a:r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связей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которые выражаются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том, что одно явление (причина) порождает другое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явление (следствие).</a:t>
            </a: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Обоснованность – важнейшее свойство логического мышления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Во всех случаях, когда мы утверждаем что-либо, мы должны доказывать наши суждения, приводить достаточные основания, подтверждающие истинность наших мыслей. 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4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-27384"/>
            <a:ext cx="7200800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Закон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достаточного основания не совместим с различными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предрассудками и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суевериями.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Например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существуют нелепые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приметы: разбить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зеркало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несчастью, рассыпать соль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ссоре и т. д.,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хотя между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разбитым зеркалом и несчастьем, рассыпанной солью и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ссорой нет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причинной связи. 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Суеверия – эта типичная логическая ошибка, которая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возникает в случаях, когда причинная связь смешивается с простой последовательностью во времени, когда предшествующее явление принимается за причину последующего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Закон достаточного основания имеет важное теоретическое и практическое значение. Фиксируя внимание на суждениях, обосновывающих истинность выдвинутых положений, этот закон помогает отделить истинное от ложного и прийти к верному выводу.</a:t>
            </a:r>
          </a:p>
          <a:p>
            <a:pPr algn="just"/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66104"/>
            <a:ext cx="6624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Формальные ошибки (ошибка формы).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формальной, если связь между высказываниями 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рассуждениях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соответствует логическим законам.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простудились,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чувствуете себя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плохо.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Анна чувствует себя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плохо.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Итак, она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простудилась.</a:t>
            </a:r>
          </a:p>
          <a:p>
            <a:pPr lvl="0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Неформальные </a:t>
            </a:r>
            <a:r>
              <a:rPr lang="ru-RU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(содержательные)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аргументами, которые являются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неверными ввиду своего содержимого.    </a:t>
            </a:r>
          </a:p>
        </p:txBody>
      </p:sp>
    </p:spTree>
    <p:extLst>
      <p:ext uri="{BB962C8B-B14F-4D97-AF65-F5344CB8AC3E}">
        <p14:creationId xmlns:p14="http://schemas.microsoft.com/office/powerpoint/2010/main" val="25741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536" y="1034008"/>
            <a:ext cx="8748464" cy="4267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Ознакомится </a:t>
            </a:r>
            <a:r>
              <a:rPr lang="ru-RU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с понятием 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логики и логическими законами.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Вырабатывать умения </a:t>
            </a:r>
            <a:r>
              <a:rPr lang="ru-RU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и 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навыки избегать логических ошибок</a:t>
            </a:r>
            <a:r>
              <a:rPr lang="en-US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.</a:t>
            </a:r>
            <a:endParaRPr lang="ru-RU" altLang="ko-KR" sz="3000" b="1" i="1" dirty="0" smtClean="0"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Повышать   культуру  речи.</a:t>
            </a:r>
            <a:endParaRPr lang="ru-RU" altLang="ru-RU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</a:t>
            </a:r>
            <a:endParaRPr lang="ru-RU" altLang="ru-RU" sz="3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1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-27384"/>
            <a:ext cx="7200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Аристотель, обратив внимание на логические ошибки, выделил паралогизмы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софизмы.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5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Паралогизм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(от греч. </a:t>
            </a:r>
            <a:r>
              <a:rPr lang="el-GR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παραλογισμός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возле, около логики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непреднамеренная логическая ошибка.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Она возникает в результате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недостаточно высокой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культуры мышления: в неясной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формулировке мыслей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в непоследовательности и необоснованности в рассуждениях.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 паралогизма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Мой пиджак сшит из материи.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Материя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вечна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Следовательно, мой пиджак вечен.</a:t>
            </a:r>
          </a:p>
        </p:txBody>
      </p:sp>
    </p:spTree>
    <p:extLst>
      <p:ext uri="{BB962C8B-B14F-4D97-AF65-F5344CB8AC3E}">
        <p14:creationId xmlns:p14="http://schemas.microsoft.com/office/powerpoint/2010/main" val="10627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-27384"/>
            <a:ext cx="7200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Софизм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(от греч. </a:t>
            </a:r>
            <a:r>
              <a:rPr lang="el-GR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σόφισμα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хитрость, уловка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– это преднамеренная логическая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ошибка, позволяющая неверное рассуждение выдать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истинное, допускаемые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целью ввести кого-нибудь в заблуждение или поставить в неловкое положение. Софизмы известны с древности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Сидящий 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встал</a:t>
            </a:r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Кто встал, тот стоит</a:t>
            </a:r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Следовательно, сидящий стоит. </a:t>
            </a:r>
            <a:endParaRPr lang="ru-RU" sz="25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842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-27384"/>
            <a:ext cx="7200800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Источником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логических ошибок является недостаточная логическая культура, сбивчивость мышления, нечеткое понимание того, что дано и что требуется доказать в ходе рассуждения, неясность применяемых в нем понятий и суждений. 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Сбивчивость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мышления бывает тесно связана с логическим несовершенством языковых средств, применяемых при формулировке тех или иных суждений и выводов. 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Источником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логических ошибок может быть также эмоциональная неуравновешенность или возбужденность. 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Питательной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средой для логических ошибок, особенно для ошибки ложного основания, являются те или иные предрассудки и суеверия, предвзятые мнения и ложные теории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3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-27384"/>
            <a:ext cx="7200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pic>
        <p:nvPicPr>
          <p:cNvPr id="1026" name="Picture 2" descr="C:\Users\User\Desktop\Логика\1424115561_hohotok.net_pobedavspo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085" y="44624"/>
            <a:ext cx="6890395" cy="631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84578" y="4896162"/>
            <a:ext cx="637501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 дайте себя обмануть и не обманывайте </a:t>
            </a:r>
          </a:p>
          <a:p>
            <a:r>
              <a:rPr lang="ru-RU" sz="25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(умышленно или неумышленно) сами! </a:t>
            </a:r>
            <a:endParaRPr lang="ru-RU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9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Логика\1ea7f97607ced0c79ef9afacc0cd08f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32" y="332656"/>
            <a:ext cx="717155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6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Логика\1wZibe8jX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65527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1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Логика\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676875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7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Логика\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68407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8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er\Desktop\Логика\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332656"/>
            <a:ext cx="676875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26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Логика\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7" y="260648"/>
            <a:ext cx="659392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6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89430" y="980728"/>
            <a:ext cx="754301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           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34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1. Введение (1 Пет. 3:15-16)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34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2</a:t>
            </a:r>
            <a:r>
              <a:rPr lang="ru-RU" altLang="ko-KR" sz="34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. Понятие логики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34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3</a:t>
            </a:r>
            <a:r>
              <a:rPr lang="ru-RU" altLang="ko-KR" sz="34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. Логические законы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34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4</a:t>
            </a:r>
            <a:r>
              <a:rPr lang="ru-RU" altLang="ko-KR" sz="34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. Виды логических ошибок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altLang="ru-RU" sz="3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0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er\Desktop\Логика\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332656"/>
            <a:ext cx="655272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44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User\Desktop\Логика\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669674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4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C:\Users\User\Desktop\Логика\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67687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4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User\Desktop\Логика\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67687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2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User\Desktop\Логика\18_bremja-dokazatelst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669674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6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User\Desktop\Логика\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6552728" cy="612067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38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User\Desktop\Логика\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6624736" cy="612068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21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C:\Users\User\Desktop\Логика\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6624736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1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C:\Users\User\Desktop\Логика\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66247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Логика\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66247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9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2924944"/>
            <a:ext cx="6840760" cy="3600400"/>
          </a:xfrm>
        </p:spPr>
        <p:txBody>
          <a:bodyPr/>
          <a:lstStyle/>
          <a:p>
            <a:pPr marL="0" lvl="0" indent="0" algn="just">
              <a:lnSpc>
                <a:spcPct val="80000"/>
              </a:lnSpc>
              <a:buNone/>
            </a:pPr>
            <a:r>
              <a:rPr lang="ru-RU" altLang="ko-KR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   </a:t>
            </a:r>
            <a:r>
              <a:rPr lang="ru-RU" altLang="ko-KR" sz="25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«Господа Бога святите в сердцах ваших; [</a:t>
            </a:r>
            <a:r>
              <a:rPr lang="ru-RU" altLang="ko-KR" sz="2500" b="1" u="sng" dirty="0" smtClean="0">
                <a:solidFill>
                  <a:srgbClr val="99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будьте] всегда готовы </a:t>
            </a:r>
            <a:r>
              <a:rPr lang="ru-RU" altLang="ko-KR" sz="25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всякому, требующему у вас отчета в вашем уповании, дать ответ с кротостью и благоговением. </a:t>
            </a:r>
          </a:p>
          <a:p>
            <a:pPr marL="0" lvl="0" indent="0" algn="just">
              <a:lnSpc>
                <a:spcPct val="80000"/>
              </a:lnSpc>
              <a:buNone/>
            </a:pPr>
            <a:r>
              <a:rPr lang="ru-RU" altLang="ko-KR" sz="25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    </a:t>
            </a:r>
            <a:r>
              <a:rPr lang="ru-RU" altLang="ko-KR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Πρὸς</a:t>
            </a:r>
            <a:r>
              <a:rPr lang="ru-RU" altLang="ko-KR" sz="2500" b="1" dirty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ἀπ</a:t>
            </a:r>
            <a:r>
              <a:rPr lang="ru-RU" altLang="ko-KR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ολογί</a:t>
            </a:r>
            <a:r>
              <a:rPr lang="ru-RU" altLang="ko-KR" sz="2500" b="1" dirty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αν </a:t>
            </a:r>
            <a:r>
              <a:rPr lang="ru-RU" altLang="ko-KR" sz="2500" dirty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(дословно «к ответу», в Синодальном переводе  «дать ответ») от слова ἀπολογία – ответ, защита, оправдание, речь в защиту.</a:t>
            </a:r>
          </a:p>
          <a:p>
            <a:pPr marL="0" lvl="0" indent="0" algn="just">
              <a:lnSpc>
                <a:spcPct val="80000"/>
              </a:lnSpc>
              <a:buNone/>
            </a:pPr>
            <a:r>
              <a:rPr lang="en-US" altLang="ko-KR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    </a:t>
            </a:r>
            <a:r>
              <a:rPr lang="ru-RU" altLang="ko-KR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Дословный </a:t>
            </a:r>
            <a:r>
              <a:rPr lang="ru-RU" altLang="ko-KR" sz="2500" dirty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перевод подчеркнутого места в стихе 15 </a:t>
            </a:r>
            <a:r>
              <a:rPr lang="ru-RU" altLang="ko-KR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ἕτοιμοι</a:t>
            </a:r>
            <a:r>
              <a:rPr lang="ru-RU" altLang="ko-KR" sz="2500" b="1" dirty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ru-RU" altLang="ko-KR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ἀεὶ</a:t>
            </a:r>
            <a:r>
              <a:rPr lang="ru-RU" altLang="ko-KR" sz="2500" b="1" dirty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π</a:t>
            </a:r>
            <a:r>
              <a:rPr lang="ru-RU" altLang="ko-KR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ρος</a:t>
            </a:r>
            <a:r>
              <a:rPr lang="ru-RU" altLang="ko-KR" sz="2500" b="1" dirty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ἀπ</a:t>
            </a:r>
            <a:r>
              <a:rPr lang="ru-RU" altLang="ko-KR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ολογί</a:t>
            </a:r>
            <a:r>
              <a:rPr lang="ru-RU" altLang="ko-KR" sz="2500" b="1" dirty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αν </a:t>
            </a:r>
            <a:r>
              <a:rPr lang="ru-RU" altLang="ko-KR" sz="2500" dirty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«готовы всегда к ответу». </a:t>
            </a:r>
          </a:p>
        </p:txBody>
      </p:sp>
      <p:pic>
        <p:nvPicPr>
          <p:cNvPr id="1026" name="Picture 2" descr="C:\Users\Nata\Desktop\5323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1296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47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Логика\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655272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05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Логика\143158376634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655272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00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esktop\Логика\Cs1hBI-W6y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7"/>
            <a:ext cx="6624736" cy="570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8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er\Desktop\Логика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6408712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0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Логика\original_9_j5bmiqc0g__econet_r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3"/>
            <a:ext cx="6552728" cy="61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61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er\Desktop\Логика\original_k-0hiksrdm8__econet_r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6552728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50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User\Desktop\Логика\original_rjaneg_x1fm__econet_r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6480720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02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User\Desktop\Логика\original_uu6u8hnk_vm__econet_r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648072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3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User\Desktop\Логика\Solomennoe_chuche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6552728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16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User\Desktop\Логика\Zolotaya_sered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6480720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7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2996952"/>
            <a:ext cx="7056784" cy="3600400"/>
          </a:xfrm>
        </p:spPr>
        <p:txBody>
          <a:bodyPr/>
          <a:lstStyle/>
          <a:p>
            <a:pPr marL="0" lvl="0" indent="0" algn="just">
              <a:lnSpc>
                <a:spcPct val="80000"/>
              </a:lnSpc>
              <a:buNone/>
            </a:pPr>
            <a:r>
              <a:rPr lang="ru-RU" altLang="ko-KR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    Это </a:t>
            </a:r>
            <a:r>
              <a:rPr lang="ru-RU" altLang="ko-KR" sz="2500" dirty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однокоренное слово со словом «апологетика</a:t>
            </a:r>
            <a:r>
              <a:rPr lang="ru-RU" altLang="ko-KR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».</a:t>
            </a:r>
          </a:p>
          <a:p>
            <a:pPr marL="0" lvl="0" indent="0" algn="just">
              <a:lnSpc>
                <a:spcPct val="80000"/>
              </a:lnSpc>
              <a:buNone/>
            </a:pPr>
            <a:r>
              <a:rPr lang="ru-RU" altLang="ko-KR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    Апологетика – это </a:t>
            </a:r>
            <a:r>
              <a:rPr lang="ru-RU" altLang="ko-KR" sz="2500" dirty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раздел христианского богословия, посвящённый обоснованию вероучения с помощью рациональных средств, «защита веры».</a:t>
            </a:r>
          </a:p>
        </p:txBody>
      </p:sp>
      <p:pic>
        <p:nvPicPr>
          <p:cNvPr id="1026" name="Picture 2" descr="C:\Users\Nata\Desktop\5323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1296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90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-27384"/>
            <a:ext cx="6768752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Парадоксы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Парадокс –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два противоположных, несовместимых утверждения, для каждого из которых имеются кажущиеся убедительными аргументы. 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Парадокс –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всегда полуправда и это, как говорил Оскар Уайльд, «лучшее, чего мы можем достичь, потому, что абсолютных правд не существует». 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Парадокс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своей стилизованной формой напоминает афоризм. В парадоксе привычная истина рушится на глазах и даже высмеивается.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0"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Например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«Я слышал столько клеветы в Ваш адрес, что у меня нет сомнений: Вы- прекрасный человек!» (Уайльд О.).</a:t>
            </a:r>
          </a:p>
        </p:txBody>
      </p:sp>
    </p:spTree>
    <p:extLst>
      <p:ext uri="{BB962C8B-B14F-4D97-AF65-F5344CB8AC3E}">
        <p14:creationId xmlns:p14="http://schemas.microsoft.com/office/powerpoint/2010/main" val="25138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-27384"/>
            <a:ext cx="6768752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Внешне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парадоксы очень похожи на софизмы, поскольку тоже приводят рассуждения к противоречию, главное же различие между ними,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заметил писатель Даниил Гранин, заключается в том, что софизм – это ложь, обряженная в одежды истины, а парадокс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истина в одеждах лжи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Вот еще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римеры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парадоксов:</a:t>
            </a:r>
          </a:p>
          <a:p>
            <a:pPr lvl="0"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«Скромный». Кто-то должен назвать всех скромных людей. Если в их число он включит самого себя, то получается, что он уже не скромный и не должен фигурировать в этом списке. Если он не назовет себя, то это будет характеризовать его как скромного, значит он должен себя назвать как одного из скромных людей. Парадокс.</a:t>
            </a:r>
          </a:p>
          <a:p>
            <a:pPr lvl="0" algn="just"/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86136"/>
            <a:ext cx="67687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Парадокс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Лжец»</a:t>
            </a:r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Человек произносит всего одну фразу: </a:t>
            </a:r>
          </a:p>
          <a:p>
            <a:pPr lvl="0"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«Я всегда лгу». Если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высказывание ложно, то говорящий сказал правду, и значит, сказанное им не является ложью. 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Если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 высказывание не является ложным, а говорящий утверждает, что оно ложно, то это его высказывание ложно. 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Оказывается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таким образом, что, если говорящий лжет, он говорит правду, и наоборот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7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54833"/>
            <a:ext cx="6768752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богословских работах необходимо избегать логических ошибок и парадоксов.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борьбе с логическими ошибками немаловажное значение имеет использование средств логики. Эти средства дают должный результат в тех областях, где фактический материал позволяет осуществить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уточнение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формы рассуждений, выявление опущенных звеньев доказательств, развернутое словесное выражение выводов, четкое определение понятий. 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этих областях применение логики является эффективным средством устранения сбивчивости, непоследовательности и бездоказательности мышления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6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8712968" cy="5877272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   1</a:t>
            </a:r>
            <a:r>
              <a:rPr lang="ru-RU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. Изучение нового материала. Прочтите Урок 7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ru-RU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«Учебника для 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самостоятельного </a:t>
            </a:r>
            <a:r>
              <a:rPr lang="ru-RU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обучения».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   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2.</a:t>
            </a:r>
            <a:r>
              <a:rPr lang="en-US" altLang="ko-KR" sz="3000" b="1" i="1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ru-RU" altLang="ko-KR" sz="3000" b="1" i="1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Самоконтроль</a:t>
            </a:r>
            <a:r>
              <a:rPr lang="ru-RU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. Выполните тест по самопроверке.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   3. Письменное задание. 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Выберите сложный вопрос для обсуждения. Например, должен ли христианин воевать? </a:t>
            </a:r>
            <a:r>
              <a:rPr lang="ru-RU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М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ожет ли женщина учить в церкви? Что нужно использовать в таинстве </a:t>
            </a:r>
            <a:r>
              <a:rPr lang="ru-RU" altLang="ko-KR" sz="3000" b="1" i="1" dirty="0" err="1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хлебопреломления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: сок или вино? Представьте, что вам нужно выступать перед оппонентами. Состав</a:t>
            </a:r>
            <a:r>
              <a:rPr lang="ru-RU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ь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те и запишите диалог, каким мог быть ваш разговор 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на 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выбранную </a:t>
            </a:r>
            <a:endParaRPr lang="en-US" altLang="ko-KR" sz="3000" b="1" i="1" dirty="0" smtClean="0"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тему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. </a:t>
            </a:r>
            <a:endParaRPr lang="ru-RU" altLang="ko-KR" sz="3000" b="1" i="1" dirty="0"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к уроку</a:t>
            </a:r>
            <a:endParaRPr lang="ru-RU" altLang="ru-RU" sz="3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0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8712968" cy="587727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Напишите, </a:t>
            </a:r>
            <a:r>
              <a:rPr lang="ru-RU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какие аргументы вы бы выдвигали в защиту своей точки зрения, какие 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возможные </a:t>
            </a:r>
            <a:r>
              <a:rPr lang="ru-RU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вопросы 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задавали бы  ваши оппоненты и что бы вы им ответили. В диалоге постарайтесь избегать логических ошибок. Объем работы 1,5 -2 страницы. </a:t>
            </a:r>
            <a:endParaRPr lang="ru-RU" altLang="ko-KR" sz="3000" b="1" i="1" dirty="0"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к уроку</a:t>
            </a:r>
            <a:endParaRPr lang="ru-RU" altLang="ru-RU" sz="3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92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2924944"/>
            <a:ext cx="7056784" cy="360040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altLang="ko-KR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     Часто нам приходится говорить о нашей вере с людьми, размышлять над разными богословскими вопросами, проводить исследования, писать статьи или заметки в церковную газету.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ko-KR" sz="2500" dirty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ru-RU" altLang="ko-KR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   «Защита веры» происходит в разных обстоятельствах,  в разной форме, но для успеха кроме хорошего богословия нам необходимо сохранять логическую структуру речи и стилистическую уместность.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ko-KR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      На сегодняшнем занятии мы поговорим о том, что такое логика, какие бывают логические ошибки и как их избежать.</a:t>
            </a:r>
          </a:p>
        </p:txBody>
      </p:sp>
      <p:pic>
        <p:nvPicPr>
          <p:cNvPr id="1026" name="Picture 2" descr="C:\Users\Nata\Desktop\5323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1296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1196752"/>
            <a:ext cx="7620000" cy="704850"/>
          </a:xfrm>
        </p:spPr>
        <p:txBody>
          <a:bodyPr/>
          <a:lstStyle/>
          <a:p>
            <a:r>
              <a:rPr lang="ru-RU" altLang="ru-RU" sz="4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altLang="ru-RU" sz="4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9925"/>
            <a:ext cx="76200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82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15285"/>
            <a:ext cx="646331" cy="354494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-27384"/>
            <a:ext cx="7200800" cy="740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5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Ло́гика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(др.-греч. </a:t>
            </a:r>
            <a:r>
              <a:rPr lang="el-G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ογική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– это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«наука о правильном мышлении», «искусство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рассуждения».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Термин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«логика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многозначен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потребляется как для обозначения закономерностей природы, общества, так и  закономерности мышления – </a:t>
            </a:r>
          </a:p>
          <a:p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последовательности, </a:t>
            </a:r>
          </a:p>
          <a:p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непротиворечивости, </a:t>
            </a:r>
          </a:p>
          <a:p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обоснованности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Знание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законов логики повышает культуру мышления, вырабатывает навыки мыслить более «грамотно», развивает критическое отношение к своим и чужим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мыслям, что необходима для проведения исследований и написания научных работ. 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7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63375"/>
            <a:ext cx="646331" cy="34487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-27384"/>
            <a:ext cx="72008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Остановимся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основных законах формальной логики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К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ним относятся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законы: (1) тождества, (2) непротиворечив, (3)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исключенного третьего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(4) достаточного основания. 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Эти законы действуют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любом рассуждении, в какой бы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форме оно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 выражалось и какую бы логическую операцию ни выполняло.</a:t>
            </a:r>
          </a:p>
        </p:txBody>
      </p:sp>
    </p:spTree>
    <p:extLst>
      <p:ext uri="{BB962C8B-B14F-4D97-AF65-F5344CB8AC3E}">
        <p14:creationId xmlns:p14="http://schemas.microsoft.com/office/powerpoint/2010/main" val="36598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разование доска и пишуш рука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045B4B"/>
      </a:lt2>
      <a:accent1>
        <a:srgbClr val="1C7C70"/>
      </a:accent1>
      <a:accent2>
        <a:srgbClr val="379690"/>
      </a:accent2>
      <a:accent3>
        <a:srgbClr val="FFFFFF"/>
      </a:accent3>
      <a:accent4>
        <a:srgbClr val="404040"/>
      </a:accent4>
      <a:accent5>
        <a:srgbClr val="ABBFBB"/>
      </a:accent5>
      <a:accent6>
        <a:srgbClr val="318782"/>
      </a:accent6>
      <a:hlink>
        <a:srgbClr val="54B2A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45B4B"/>
        </a:lt2>
        <a:accent1>
          <a:srgbClr val="1C7C70"/>
        </a:accent1>
        <a:accent2>
          <a:srgbClr val="379690"/>
        </a:accent2>
        <a:accent3>
          <a:srgbClr val="FFFFFF"/>
        </a:accent3>
        <a:accent4>
          <a:srgbClr val="404040"/>
        </a:accent4>
        <a:accent5>
          <a:srgbClr val="ABBFBB"/>
        </a:accent5>
        <a:accent6>
          <a:srgbClr val="318782"/>
        </a:accent6>
        <a:hlink>
          <a:srgbClr val="54B2A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2813</TotalTime>
  <Words>2162</Words>
  <Application>Microsoft Office PowerPoint</Application>
  <PresentationFormat>Экран (4:3)</PresentationFormat>
  <Paragraphs>214</Paragraphs>
  <Slides>55</Slides>
  <Notes>55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Образование доска и пишуш рука</vt:lpstr>
      <vt:lpstr>Логика. Логические ошибки  </vt:lpstr>
      <vt:lpstr>Цель урока</vt:lpstr>
      <vt:lpstr>План</vt:lpstr>
      <vt:lpstr>Презентация PowerPoint</vt:lpstr>
      <vt:lpstr>Презентация PowerPoint</vt:lpstr>
      <vt:lpstr>Презентация PowerPoint</vt:lpstr>
      <vt:lpstr>Логические ошибки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к уроку</vt:lpstr>
      <vt:lpstr>Задание к уроку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ошибок  и пути их преодоления</dc:title>
  <dc:subject>Школьный</dc:subject>
  <dc:creator>User</dc:creator>
  <dc:description>http://propowerpoint.ru - Бесплатные шаблоны для презентаций. Полезные советы и уроки  PowerPoint .</dc:description>
  <cp:lastModifiedBy>User</cp:lastModifiedBy>
  <cp:revision>185</cp:revision>
  <dcterms:created xsi:type="dcterms:W3CDTF">2016-03-26T22:15:06Z</dcterms:created>
  <dcterms:modified xsi:type="dcterms:W3CDTF">2016-08-14T22:41:04Z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000800dc080000000000010243100207f6000400038000</vt:lpwstr>
  </property>
</Properties>
</file>