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0" r:id="rId3"/>
    <p:sldId id="260" r:id="rId4"/>
    <p:sldId id="272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293" r:id="rId16"/>
    <p:sldId id="294" r:id="rId17"/>
    <p:sldId id="333" r:id="rId18"/>
    <p:sldId id="332" r:id="rId19"/>
    <p:sldId id="297" r:id="rId20"/>
    <p:sldId id="298" r:id="rId21"/>
    <p:sldId id="300" r:id="rId22"/>
    <p:sldId id="334" r:id="rId23"/>
    <p:sldId id="335" r:id="rId24"/>
    <p:sldId id="336" r:id="rId25"/>
    <p:sldId id="337" r:id="rId2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E9100"/>
    <a:srgbClr val="FF6600"/>
    <a:srgbClr val="015711"/>
    <a:srgbClr val="017D19"/>
    <a:srgbClr val="AC2320"/>
    <a:srgbClr val="01A37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9" autoAdjust="0"/>
    <p:restoredTop sz="93455" autoAdjust="0"/>
  </p:normalViewPr>
  <p:slideViewPr>
    <p:cSldViewPr>
      <p:cViewPr varScale="1">
        <p:scale>
          <a:sx n="70" d="100"/>
          <a:sy n="70" d="100"/>
        </p:scale>
        <p:origin x="15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5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A2101-7350-4457-A3FA-7804F48900D5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B7EF9-DBBB-4713-A8BB-AB9B41D1B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849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3FB0E-D21A-478E-8FFE-CB29B4F2A4D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A211E-A9CE-4A2B-9311-EE23E0826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2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85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5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56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67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A211E-A9CE-4A2B-9311-EE23E08268C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7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9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5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6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9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CEFC-1787-403C-8B31-074D0DFDED4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D3DE-51EA-4750-B252-2BFB02718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3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6781800" cy="4800600"/>
          </a:xfrm>
          <a:solidFill>
            <a:schemeClr val="bg2">
              <a:alpha val="71000"/>
            </a:schemeClr>
          </a:solidFill>
          <a:effectLst>
            <a:softEdge rad="0"/>
          </a:effectLst>
        </p:spPr>
        <p:txBody>
          <a:bodyPr lIns="365760" tIns="457200">
            <a:normAutofit fontScale="90000"/>
          </a:bodyPr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Тревожность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z="3600" b="1" dirty="0" smtClean="0"/>
              <a:t>осттравматическое Стрессовое Расстройство (ПТСР)</a:t>
            </a:r>
            <a:br>
              <a:rPr lang="ru-RU" sz="3600" b="1" dirty="0" smtClean="0"/>
            </a:br>
            <a:r>
              <a:rPr lang="ru-RU" sz="36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Центр </a:t>
            </a:r>
            <a:r>
              <a:rPr lang="ru-RU" sz="2700" dirty="0" smtClean="0"/>
              <a:t>«Восхождение</a:t>
            </a:r>
            <a:r>
              <a:rPr lang="ru-RU" sz="2700" dirty="0" smtClean="0"/>
              <a:t>», 2015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495800" y="75438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1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Мифы о тревожности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ru-RU" dirty="0" smtClean="0"/>
              <a:t>Христиане обязаны хорошо справляться со стрессом или может даже вообще его не испытывать</a:t>
            </a:r>
            <a:r>
              <a:rPr lang="en-US" dirty="0" smtClean="0"/>
              <a:t>.   </a:t>
            </a:r>
            <a:r>
              <a:rPr lang="ru-RU" dirty="0" smtClean="0"/>
              <a:t>Это не так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ru-RU" dirty="0" smtClean="0"/>
              <a:t>Те, кто не может справиться со стрессом, или, вообще, признают, что испытывают стресс, – не духовные</a:t>
            </a:r>
            <a:r>
              <a:rPr lang="en-US" dirty="0" smtClean="0"/>
              <a:t>,</a:t>
            </a:r>
            <a:r>
              <a:rPr lang="ru-RU" dirty="0" smtClean="0"/>
              <a:t> и</a:t>
            </a:r>
            <a:r>
              <a:rPr lang="en-US" dirty="0" smtClean="0"/>
              <a:t>, </a:t>
            </a:r>
            <a:r>
              <a:rPr lang="ru-RU" dirty="0" smtClean="0"/>
              <a:t>порой, может быть вообще не верующие</a:t>
            </a:r>
            <a:r>
              <a:rPr lang="en-US" dirty="0" smtClean="0"/>
              <a:t>.  </a:t>
            </a:r>
            <a:r>
              <a:rPr lang="ru-RU" dirty="0" smtClean="0"/>
              <a:t>Это не так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Беженцы говорили нам</a:t>
            </a:r>
            <a:r>
              <a:rPr lang="en-US" dirty="0" smtClean="0"/>
              <a:t>, “</a:t>
            </a:r>
            <a:r>
              <a:rPr lang="ru-RU" dirty="0" smtClean="0"/>
              <a:t>Я испытываю тревогу</a:t>
            </a:r>
            <a:r>
              <a:rPr lang="en-US" dirty="0" smtClean="0"/>
              <a:t>, </a:t>
            </a:r>
            <a:r>
              <a:rPr lang="ru-RU" dirty="0" smtClean="0"/>
              <a:t>но я верующий и не должен испытывать таких чувств</a:t>
            </a:r>
            <a:r>
              <a:rPr lang="en-US" dirty="0" smtClean="0"/>
              <a:t>.”  </a:t>
            </a:r>
            <a:r>
              <a:rPr lang="ru-RU" dirty="0" smtClean="0"/>
              <a:t>Такое неверное убеждение прибавляет дополнительный стресс к уже и так тяжелому бремени, с которым они пытаются справиться. Христианин, у которого появляется язва желудка, может испытывать ложное чувство вины из-за того, что с ним произошло такое из-за тревоги</a:t>
            </a:r>
            <a:r>
              <a:rPr lang="en-US" dirty="0" smtClean="0"/>
              <a:t>.  </a:t>
            </a:r>
            <a:r>
              <a:rPr lang="ru-RU" dirty="0" smtClean="0"/>
              <a:t>Но причиной многих язв в кишечнике становятся бактерии, а не беспокойство</a:t>
            </a:r>
            <a:r>
              <a:rPr lang="en-US" dirty="0" smtClean="0"/>
              <a:t>. </a:t>
            </a:r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Способы лечения тревожности:</a:t>
            </a:r>
            <a:endParaRPr lang="en-US" sz="4000" b="1" dirty="0" smtClean="0"/>
          </a:p>
          <a:p>
            <a:pPr>
              <a:buNone/>
            </a:pPr>
            <a:endParaRPr lang="en-US" dirty="0" smtClean="0"/>
          </a:p>
          <a:p>
            <a:r>
              <a:rPr lang="ru-RU" sz="3600" dirty="0" smtClean="0"/>
              <a:t>Обучение</a:t>
            </a:r>
            <a:endParaRPr lang="en-US" sz="3600" dirty="0" smtClean="0"/>
          </a:p>
          <a:p>
            <a:r>
              <a:rPr lang="ru-RU" sz="3600" dirty="0" smtClean="0"/>
              <a:t>Молитва</a:t>
            </a:r>
            <a:r>
              <a:rPr lang="en-US" sz="3600" dirty="0" smtClean="0"/>
              <a:t>, </a:t>
            </a:r>
            <a:r>
              <a:rPr lang="ru-RU" sz="3600" dirty="0" smtClean="0"/>
              <a:t>размышление над Писанием</a:t>
            </a:r>
            <a:r>
              <a:rPr lang="en-US" sz="3600" dirty="0" smtClean="0"/>
              <a:t> </a:t>
            </a:r>
          </a:p>
          <a:p>
            <a:r>
              <a:rPr lang="ru-RU" sz="3600" dirty="0" smtClean="0"/>
              <a:t>Обучение релаксации</a:t>
            </a:r>
            <a:endParaRPr lang="en-US" sz="3600" dirty="0" smtClean="0"/>
          </a:p>
          <a:p>
            <a:r>
              <a:rPr lang="ru-RU" sz="3600" dirty="0" smtClean="0"/>
              <a:t>Исследовать более глубокие</a:t>
            </a:r>
            <a:r>
              <a:rPr lang="en-US" sz="3600" dirty="0" smtClean="0"/>
              <a:t> </a:t>
            </a:r>
            <a:r>
              <a:rPr lang="ru-RU" sz="3600" dirty="0" smtClean="0"/>
              <a:t>страхи</a:t>
            </a:r>
            <a:endParaRPr lang="en-US" sz="3600" dirty="0" smtClean="0"/>
          </a:p>
          <a:p>
            <a:r>
              <a:rPr lang="ru-RU" sz="3600" dirty="0" smtClean="0"/>
              <a:t>Упражнения</a:t>
            </a:r>
            <a:endParaRPr lang="en-US" sz="3600" dirty="0" smtClean="0"/>
          </a:p>
          <a:p>
            <a:r>
              <a:rPr lang="ru-RU" sz="3600" dirty="0" smtClean="0"/>
              <a:t>Остановка мыслей</a:t>
            </a:r>
            <a:endParaRPr lang="en-US" sz="3600" dirty="0" smtClean="0"/>
          </a:p>
          <a:p>
            <a:r>
              <a:rPr lang="ru-RU" sz="3600" dirty="0" smtClean="0"/>
              <a:t>Десенсибилизация</a:t>
            </a:r>
          </a:p>
          <a:p>
            <a:r>
              <a:rPr lang="ru-RU" sz="3600" dirty="0" smtClean="0"/>
              <a:t>Погружение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Посттравматическое Стрессовое Расстройство</a:t>
            </a:r>
          </a:p>
          <a:p>
            <a:pPr algn="ctr">
              <a:buNone/>
            </a:pPr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(ПТСР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b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300" b="1" dirty="0" smtClean="0"/>
              <a:t>У человека появляется ПТСР, если</a:t>
            </a:r>
            <a:r>
              <a:rPr lang="en-US" sz="4300" b="1" dirty="0" smtClean="0"/>
              <a:t>:</a:t>
            </a:r>
            <a:endParaRPr lang="ru-RU" sz="4300" b="1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en-US" sz="4000" dirty="0" smtClean="0"/>
              <a:t>1)  </a:t>
            </a:r>
            <a:r>
              <a:rPr lang="ru-RU" sz="4000" dirty="0" smtClean="0"/>
              <a:t>Сам человек, или близкий член его семьи</a:t>
            </a:r>
            <a:r>
              <a:rPr lang="en-US" sz="4000" dirty="0" smtClean="0"/>
              <a:t>, </a:t>
            </a:r>
            <a:r>
              <a:rPr lang="ru-RU" sz="4000" dirty="0" smtClean="0"/>
              <a:t>был в ситуации, в которой присутствовала угроза смерти или серьезного телесного повреждения</a:t>
            </a:r>
            <a:r>
              <a:rPr lang="en-US" sz="4000" dirty="0" smtClean="0"/>
              <a:t>.  (</a:t>
            </a:r>
            <a:r>
              <a:rPr lang="ru-RU" sz="4000" dirty="0" smtClean="0"/>
              <a:t>бомбежка</a:t>
            </a:r>
            <a:r>
              <a:rPr lang="en-US" sz="4000" dirty="0" smtClean="0"/>
              <a:t>, </a:t>
            </a:r>
            <a:r>
              <a:rPr lang="ru-RU" sz="4000" dirty="0" smtClean="0"/>
              <a:t>сражения</a:t>
            </a:r>
            <a:r>
              <a:rPr lang="en-US" sz="4000" dirty="0" smtClean="0"/>
              <a:t>, </a:t>
            </a:r>
            <a:r>
              <a:rPr lang="ru-RU" sz="4000" dirty="0" smtClean="0"/>
              <a:t>несчастные случаи</a:t>
            </a:r>
            <a:r>
              <a:rPr lang="en-US" sz="4000" dirty="0" smtClean="0"/>
              <a:t>, </a:t>
            </a:r>
            <a:r>
              <a:rPr lang="ru-RU" sz="4000" dirty="0" smtClean="0"/>
              <a:t>сексуальное нападение</a:t>
            </a:r>
            <a:r>
              <a:rPr lang="en-US" sz="4000" dirty="0" smtClean="0"/>
              <a:t>)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 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2) </a:t>
            </a:r>
            <a:r>
              <a:rPr lang="ru-RU" sz="4000" dirty="0" smtClean="0"/>
              <a:t>Человек испытывал сильнейший страх, беспомощность, или ужас. </a:t>
            </a:r>
          </a:p>
          <a:p>
            <a:pPr>
              <a:buNone/>
            </a:pPr>
            <a:r>
              <a:rPr lang="en-US" sz="4000" dirty="0" smtClean="0"/>
              <a:t> 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Есть три критерия ПТСР</a:t>
            </a:r>
            <a:r>
              <a:rPr lang="en-US" b="1" dirty="0" smtClean="0"/>
              <a:t>:  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1) </a:t>
            </a:r>
            <a:r>
              <a:rPr lang="ru-RU" dirty="0" smtClean="0"/>
              <a:t>переживать заново травмирующее событие;</a:t>
            </a:r>
          </a:p>
          <a:p>
            <a:pPr>
              <a:buNone/>
            </a:pPr>
            <a:r>
              <a:rPr lang="en-US" dirty="0" smtClean="0"/>
              <a:t>	2) </a:t>
            </a:r>
            <a:r>
              <a:rPr lang="ru-RU" dirty="0" smtClean="0"/>
              <a:t>избегать то, что напоминает об этом событии;</a:t>
            </a:r>
          </a:p>
          <a:p>
            <a:pPr>
              <a:buNone/>
            </a:pPr>
            <a:r>
              <a:rPr lang="ru-RU" dirty="0" smtClean="0"/>
              <a:t>    3)  Учащение проявления симптомов повышенной настороженности. </a:t>
            </a:r>
            <a:r>
              <a:rPr lang="en-US" dirty="0" smtClean="0"/>
              <a:t>(</a:t>
            </a:r>
            <a:r>
              <a:rPr lang="en-US" dirty="0" err="1" smtClean="0"/>
              <a:t>hypervigilance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(Фраза «учащение проявления симптомов повышенной настороженности» используется для описания состояния, когда мозг все время «на пределе», человек остерегается и бдительно наблюдает, нет ли дальнейшей угрозы).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2">
              <a:lumMod val="90000"/>
            </a:schemeClr>
          </a:solidFill>
        </p:spPr>
        <p:txBody>
          <a:bodyPr tIns="0" bIns="0"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1050" dirty="0" smtClean="0"/>
              <a:t> </a:t>
            </a:r>
            <a:r>
              <a:rPr lang="ru-RU" sz="3600" b="1" dirty="0" smtClean="0"/>
              <a:t>Травма: 1. Навязчивость, событие переживается вновь </a:t>
            </a:r>
            <a:r>
              <a:rPr lang="ru-RU" sz="3600" b="1" dirty="0" smtClean="0"/>
              <a:t>(1)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  <a:solidFill>
            <a:schemeClr val="bg1">
              <a:alpha val="84000"/>
            </a:schemeClr>
          </a:solidFill>
        </p:spPr>
        <p:txBody>
          <a:bodyPr lIns="365760" tIns="365760">
            <a:normAutofit/>
          </a:bodyPr>
          <a:lstStyle/>
          <a:p>
            <a:r>
              <a:rPr lang="ru-RU" dirty="0" smtClean="0"/>
              <a:t>Данные </a:t>
            </a:r>
            <a:r>
              <a:rPr lang="ru-RU" dirty="0"/>
              <a:t>симптомы охватывают то, каким образом человек вновь переживает событие. Это может происходить таким образом:</a:t>
            </a:r>
          </a:p>
          <a:p>
            <a:r>
              <a:rPr lang="ru-RU" dirty="0" smtClean="0"/>
              <a:t>Навязчивые </a:t>
            </a:r>
            <a:r>
              <a:rPr lang="ru-RU" dirty="0"/>
              <a:t>мысли или воспоминания </a:t>
            </a:r>
          </a:p>
          <a:p>
            <a:r>
              <a:rPr lang="ru-RU" dirty="0" smtClean="0"/>
              <a:t>Ночные </a:t>
            </a:r>
            <a:r>
              <a:rPr lang="ru-RU" dirty="0"/>
              <a:t>кошмары, связанные с травмирующим событием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22860" cy="117316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/>
              <a:t>Травма: 1. Навязчивость, событие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переживается </a:t>
            </a:r>
            <a:r>
              <a:rPr lang="ru-RU" sz="3200" b="1" dirty="0"/>
              <a:t>вновь </a:t>
            </a:r>
            <a:r>
              <a:rPr lang="ru-RU" sz="3200" b="1" dirty="0" smtClean="0"/>
              <a:t>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  <a:solidFill>
            <a:schemeClr val="bg1">
              <a:alpha val="70000"/>
            </a:schemeClr>
          </a:solidFill>
        </p:spPr>
        <p:txBody>
          <a:bodyPr lIns="365760" tIns="274320"/>
          <a:lstStyle/>
          <a:p>
            <a:r>
              <a:rPr lang="ru-RU" dirty="0" smtClean="0"/>
              <a:t>Яркие (живые) воспоминания </a:t>
            </a:r>
            <a:r>
              <a:rPr lang="ru-RU" dirty="0"/>
              <a:t>(ретроспекция), чувство, что это событие происходит снова </a:t>
            </a:r>
          </a:p>
          <a:p>
            <a:r>
              <a:rPr lang="ru-RU" dirty="0"/>
              <a:t>Психологическая и физическая реактивность/реагирование на напоминания о травмирующем событии, напр. годовщина события.  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857250" lvl="1" indent="-45720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2.  </a:t>
            </a:r>
            <a:r>
              <a:rPr lang="ru-RU" b="1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Избегание (1)</a:t>
            </a:r>
            <a:endParaRPr lang="en-US" b="1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Симптомы избегания включают попытки человека избежать любое </a:t>
            </a:r>
            <a:r>
              <a:rPr lang="ru-RU" u="sng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напоминание</a:t>
            </a: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о событии,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а также: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· Избегание мыслей или чувств, связанных с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травмирующим событием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-Избегание людей или ситуаций, имеющих отношение к травмирующему событию.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-Негативные перемены в настроении или 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восприятии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-Упадок в настроении человека или его образе мышления;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туда могут также входить такие проявления: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3600" b="1" dirty="0" smtClean="0"/>
              <a:t>Избегание </a:t>
            </a:r>
            <a:r>
              <a:rPr lang="ru-RU" sz="3600" b="1" dirty="0" smtClean="0"/>
              <a:t>(2)</a:t>
            </a:r>
            <a:r>
              <a:rPr lang="en-US" sz="3600" b="1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· Проблемы с памятью, которые касаются только этого события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· Плохие/негативные мысли или убеждения, 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касающиеся самого человека или всего мира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· Искаженное чувство вины/обвинения по отношению</a:t>
            </a:r>
            <a:endParaRPr lang="en-US" dirty="0" smtClean="0">
              <a:solidFill>
                <a:srgbClr val="0D0D0D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к себе или другим,</a:t>
            </a:r>
            <a:r>
              <a:rPr lang="en-US" dirty="0" smtClean="0">
                <a:solidFill>
                  <a:srgbClr val="0D0D0D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lang="ru-RU" dirty="0" smtClean="0"/>
              <a:t>связанное с данным событием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solidFill>
            <a:schemeClr val="bg1">
              <a:alpha val="62000"/>
            </a:schemeClr>
          </a:solidFill>
        </p:spPr>
        <p:txBody>
          <a:bodyPr lIns="365760" tIns="274320">
            <a:normAutofit fontScale="92500" lnSpcReduction="20000"/>
          </a:bodyPr>
          <a:lstStyle/>
          <a:p>
            <a:r>
              <a:rPr lang="ru-RU" dirty="0" smtClean="0"/>
              <a:t>Человек </a:t>
            </a:r>
            <a:r>
              <a:rPr lang="ru-RU" dirty="0"/>
              <a:t>не может избавиться от сильных, тяжелых эмоций, связанных с травмирующим переживанием (напр. ужас, позор, печаль)</a:t>
            </a:r>
          </a:p>
          <a:p>
            <a:r>
              <a:rPr lang="ru-RU" dirty="0" smtClean="0"/>
              <a:t>Очень </a:t>
            </a:r>
            <a:r>
              <a:rPr lang="ru-RU" dirty="0"/>
              <a:t>сильно </a:t>
            </a:r>
            <a:r>
              <a:rPr lang="ru-RU" dirty="0" smtClean="0"/>
              <a:t>уменьшается </a:t>
            </a:r>
            <a:r>
              <a:rPr lang="ru-RU" dirty="0"/>
              <a:t>интерес к тому, чем человек занимался до травмирующего переживания </a:t>
            </a:r>
          </a:p>
          <a:p>
            <a:r>
              <a:rPr lang="ru-RU" dirty="0" smtClean="0"/>
              <a:t>Ощущение </a:t>
            </a:r>
            <a:r>
              <a:rPr lang="ru-RU" dirty="0"/>
              <a:t>отстраненности, изолированности или разобщенности с другими людьми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715962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/>
              <a:t>  2. </a:t>
            </a:r>
            <a:r>
              <a:rPr lang="ru-RU" sz="3600" b="1" dirty="0" smtClean="0"/>
              <a:t>Избегание</a:t>
            </a:r>
            <a:r>
              <a:rPr lang="en-US" sz="3600" b="1" dirty="0" smtClean="0"/>
              <a:t> </a:t>
            </a:r>
            <a:r>
              <a:rPr lang="ru-RU" sz="3600" b="1" dirty="0" smtClean="0"/>
              <a:t>(</a:t>
            </a:r>
            <a:r>
              <a:rPr lang="ru-RU" sz="3600" b="1" dirty="0"/>
              <a:t>3</a:t>
            </a:r>
            <a:r>
              <a:rPr lang="ru-RU" sz="3600" b="1" dirty="0" smtClean="0"/>
              <a:t>)</a:t>
            </a:r>
            <a:endParaRPr lang="ru-RU" sz="3600" dirty="0" smtClean="0"/>
          </a:p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45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5400" b="1" dirty="0" smtClean="0"/>
              <a:t> </a:t>
            </a:r>
            <a:endParaRPr lang="en-US" sz="5400" dirty="0" smtClean="0"/>
          </a:p>
          <a:p>
            <a:pPr algn="ctr">
              <a:buNone/>
              <a:defRPr/>
            </a:pPr>
            <a:r>
              <a:rPr lang="ru-RU" sz="5400" b="1" dirty="0" smtClean="0"/>
              <a:t>Тревожность</a:t>
            </a:r>
            <a:r>
              <a:rPr lang="en-US" sz="5400" b="1" dirty="0" smtClean="0"/>
              <a:t>:</a:t>
            </a:r>
          </a:p>
          <a:p>
            <a:pPr algn="ctr">
              <a:buNone/>
              <a:defRPr/>
            </a:pPr>
            <a:r>
              <a:rPr lang="ru-RU" sz="5400" dirty="0" smtClean="0"/>
              <a:t>Страх </a:t>
            </a:r>
            <a:endParaRPr lang="en-US" sz="5400" dirty="0" smtClean="0"/>
          </a:p>
          <a:p>
            <a:pPr algn="ctr">
              <a:buNone/>
              <a:defRPr/>
            </a:pPr>
            <a:r>
              <a:rPr lang="ru-RU" sz="5400" dirty="0" smtClean="0"/>
              <a:t>или</a:t>
            </a:r>
            <a:endParaRPr lang="en-US" sz="5400" dirty="0" smtClean="0"/>
          </a:p>
          <a:p>
            <a:pPr algn="ctr">
              <a:buNone/>
              <a:defRPr/>
            </a:pPr>
            <a:r>
              <a:rPr lang="ru-RU" sz="5400" dirty="0" smtClean="0"/>
              <a:t> волнение</a:t>
            </a:r>
            <a:endParaRPr lang="en-US" sz="5400" dirty="0" smtClean="0"/>
          </a:p>
          <a:p>
            <a:pPr>
              <a:buNone/>
              <a:defRPr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096000"/>
          </a:xfrm>
          <a:solidFill>
            <a:schemeClr val="bg1">
              <a:alpha val="93000"/>
            </a:schemeClr>
          </a:solidFill>
        </p:spPr>
        <p:txBody>
          <a:bodyPr lIns="548640" tIns="365760" rIns="274320"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3.  </a:t>
            </a:r>
            <a:r>
              <a:rPr lang="ru-RU" b="1" dirty="0" smtClean="0"/>
              <a:t>Учащение </a:t>
            </a:r>
            <a:r>
              <a:rPr lang="ru-RU" b="1" dirty="0"/>
              <a:t>проявления симптомов</a:t>
            </a:r>
            <a:r>
              <a:rPr lang="ru-RU" b="1" dirty="0" smtClean="0"/>
              <a:t> повышенной настороженности</a:t>
            </a:r>
          </a:p>
          <a:p>
            <a:pPr>
              <a:buNone/>
            </a:pPr>
            <a:r>
              <a:rPr lang="ru-RU" dirty="0"/>
              <a:t>Фраза «учащение проявления симптомов</a:t>
            </a:r>
            <a:r>
              <a:rPr lang="ru-RU" dirty="0" smtClean="0"/>
              <a:t> повышенной настороженности» </a:t>
            </a:r>
            <a:r>
              <a:rPr lang="ru-RU" dirty="0"/>
              <a:t>используется для описания состояния, когда мозг все время «на пределе», человек остерегается и бдительно наблюдает, нет ли дальнейшей угрозы. Симптомы включают следующее: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*Трудно сосредоточиться</a:t>
            </a:r>
          </a:p>
          <a:p>
            <a:pPr>
              <a:buNone/>
            </a:pPr>
            <a:r>
              <a:rPr lang="ru-RU" dirty="0" smtClean="0"/>
              <a:t>*Раздражительность</a:t>
            </a:r>
            <a:r>
              <a:rPr lang="ru-RU" dirty="0"/>
              <a:t>, частые срывы или </a:t>
            </a:r>
            <a:r>
              <a:rPr lang="ru-RU" dirty="0" smtClean="0"/>
              <a:t>гнев;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1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001000" cy="5715000"/>
          </a:xfrm>
          <a:solidFill>
            <a:schemeClr val="bg1">
              <a:alpha val="65000"/>
            </a:schemeClr>
          </a:solidFill>
        </p:spPr>
        <p:txBody>
          <a:bodyPr lIns="457200" tIns="365760">
            <a:normAutofit lnSpcReduction="10000"/>
          </a:bodyPr>
          <a:lstStyle/>
          <a:p>
            <a:pPr marL="514350" indent="-514350" algn="ctr">
              <a:buAutoNum type="arabicPeriod" startAt="3"/>
            </a:pPr>
            <a:r>
              <a:rPr lang="ru-RU" sz="4000" b="1" dirty="0" smtClean="0"/>
              <a:t>Учащение проявления симптомов повышенной настороженности </a:t>
            </a:r>
            <a:r>
              <a:rPr lang="ru-RU" sz="4000" b="1" dirty="0" smtClean="0"/>
              <a:t>(</a:t>
            </a:r>
            <a:r>
              <a:rPr lang="ru-RU" sz="4000" b="1" dirty="0"/>
              <a:t>2</a:t>
            </a:r>
            <a:r>
              <a:rPr lang="ru-RU" sz="4000" b="1" dirty="0" smtClean="0"/>
              <a:t>)</a:t>
            </a:r>
            <a:r>
              <a:rPr lang="en-US" sz="4000" b="1" dirty="0" smtClean="0"/>
              <a:t>:</a:t>
            </a:r>
          </a:p>
          <a:p>
            <a:pPr marL="514350" indent="-514350" algn="ctr">
              <a:buAutoNum type="arabicPeriod" startAt="3"/>
            </a:pPr>
            <a:endParaRPr lang="en-US" dirty="0" smtClean="0"/>
          </a:p>
          <a:p>
            <a:pPr>
              <a:buNone/>
            </a:pPr>
            <a:r>
              <a:rPr lang="en-US" sz="3600" dirty="0" smtClean="0"/>
              <a:t>-</a:t>
            </a:r>
            <a:r>
              <a:rPr lang="ru-RU" sz="3600" dirty="0" smtClean="0"/>
              <a:t>Трудно </a:t>
            </a:r>
            <a:r>
              <a:rPr lang="ru-RU" sz="3600" dirty="0"/>
              <a:t>заснуть или находиться</a:t>
            </a:r>
            <a:r>
              <a:rPr lang="ru-RU" sz="3600" dirty="0" smtClean="0"/>
              <a:t> в </a:t>
            </a:r>
            <a:r>
              <a:rPr lang="ru-RU" sz="3600" dirty="0"/>
              <a:t>состоянии сна </a:t>
            </a:r>
          </a:p>
          <a:p>
            <a:pPr>
              <a:buNone/>
            </a:pPr>
            <a:r>
              <a:rPr lang="en-US" sz="3600" dirty="0" smtClean="0"/>
              <a:t>-</a:t>
            </a:r>
            <a:r>
              <a:rPr lang="ru-RU" sz="3600" dirty="0" smtClean="0"/>
              <a:t>Чрезмерная бдительность</a:t>
            </a:r>
          </a:p>
          <a:p>
            <a:pPr>
              <a:buNone/>
            </a:pPr>
            <a:r>
              <a:rPr lang="en-US" sz="3600" dirty="0" smtClean="0"/>
              <a:t>-</a:t>
            </a:r>
            <a:r>
              <a:rPr lang="ru-RU" sz="3600" dirty="0" smtClean="0"/>
              <a:t>Легко </a:t>
            </a:r>
            <a:r>
              <a:rPr lang="ru-RU" sz="3600" dirty="0"/>
              <a:t>пугается </a:t>
            </a:r>
          </a:p>
          <a:p>
            <a:pPr marL="0" indent="0">
              <a:buNone/>
            </a:pPr>
            <a:r>
              <a:rPr lang="ru-RU" sz="3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Есть еще два симптома, которые могут иметь место</a:t>
            </a:r>
            <a:r>
              <a:rPr lang="en-US" sz="3600" dirty="0" smtClean="0"/>
              <a:t>:  </a:t>
            </a:r>
            <a:r>
              <a:rPr lang="ru-RU" sz="3600" dirty="0" smtClean="0"/>
              <a:t>деперсонализация и дереализация</a:t>
            </a:r>
            <a:r>
              <a:rPr lang="en-US" sz="3600" dirty="0" smtClean="0"/>
              <a:t>.  </a:t>
            </a:r>
          </a:p>
          <a:p>
            <a:pPr>
              <a:buNone/>
            </a:pPr>
            <a:endParaRPr lang="ru-RU" sz="3600" dirty="0" smtClean="0"/>
          </a:p>
          <a:p>
            <a:r>
              <a:rPr lang="ru-RU" sz="3600" dirty="0" smtClean="0"/>
              <a:t> Деперсонализация, или чувство потери связи с самим собой, отрешенность от самого себя </a:t>
            </a:r>
          </a:p>
          <a:p>
            <a:r>
              <a:rPr lang="ru-RU" sz="3600" dirty="0" smtClean="0"/>
              <a:t>Дереализиция (расстройство восприятия окружающего), чувство, что то, что находится вокруг – не настоящее 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Будет или не будет у человека ПТСР, зависит от многого:</a:t>
            </a:r>
          </a:p>
          <a:p>
            <a:pPr>
              <a:buNone/>
            </a:pPr>
            <a:r>
              <a:rPr lang="ru-RU" dirty="0" smtClean="0"/>
              <a:t>· Насколько сильной была травма и как долго длилось травмирующее переживание </a:t>
            </a:r>
          </a:p>
          <a:p>
            <a:pPr>
              <a:buNone/>
            </a:pPr>
            <a:r>
              <a:rPr lang="ru-RU" dirty="0" smtClean="0"/>
              <a:t>· Если человеку было нанесено телесное повреждение, или он потерял близкого </a:t>
            </a:r>
          </a:p>
          <a:p>
            <a:pPr>
              <a:buNone/>
            </a:pPr>
            <a:r>
              <a:rPr lang="ru-RU" dirty="0" smtClean="0"/>
              <a:t>· Как близко к происходящему находился человек.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Будет или не будет у человека ПТСР, зависит от:</a:t>
            </a:r>
          </a:p>
          <a:p>
            <a:pPr>
              <a:buNone/>
            </a:pPr>
            <a:r>
              <a:rPr lang="ru-RU" dirty="0" smtClean="0"/>
              <a:t>· Насколько сильной была его реакция</a:t>
            </a:r>
          </a:p>
          <a:p>
            <a:pPr>
              <a:buNone/>
            </a:pPr>
            <a:r>
              <a:rPr lang="ru-RU" dirty="0" smtClean="0"/>
              <a:t>· Насколько у него присутствовало чувство контроля над событиями </a:t>
            </a:r>
          </a:p>
          <a:p>
            <a:pPr>
              <a:buNone/>
            </a:pPr>
            <a:r>
              <a:rPr lang="ru-RU" dirty="0" smtClean="0"/>
              <a:t>· Сколько помощи и поддержки он получил после события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Почему это важно?</a:t>
            </a:r>
          </a:p>
          <a:p>
            <a:pPr>
              <a:buNone/>
            </a:pPr>
            <a:r>
              <a:rPr lang="ru-RU" dirty="0" smtClean="0"/>
              <a:t>   Во </a:t>
            </a:r>
            <a:r>
              <a:rPr lang="ru-RU" dirty="0" smtClean="0"/>
              <a:t>время травмирующего события человек думает, что его жизни или жизни окружающих угрожает опасность. Он может испытывать страх или чувствовать, что ничего не может сделать с происходящим. У большинства людей после травмирующего события проявляется определенная степень реакции на стресс, но не у всех это заканчивается ПТСР (посттравматическим стрессовым расстройством). Если подобные реакции не прекращаются со временем и портят жизнь человеку, у него, возможно, ПТСР.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/>
          </a:p>
          <a:p>
            <a:pPr>
              <a:buNone/>
            </a:pPr>
            <a:r>
              <a:rPr lang="ru-RU" sz="4000" smtClean="0"/>
              <a:t> </a:t>
            </a:r>
            <a:r>
              <a:rPr lang="ru-RU" sz="4000" smtClean="0"/>
              <a:t>  Пастора </a:t>
            </a:r>
            <a:r>
              <a:rPr lang="ru-RU" sz="4000" dirty="0" smtClean="0"/>
              <a:t>и церкви помогают беженцам и другим людям прийти в себя после травмирующих событий внимательно выслушивая их, когда те готовы к разговору</a:t>
            </a:r>
            <a:r>
              <a:rPr lang="en-US" sz="4000" dirty="0" smtClean="0"/>
              <a:t>.  </a:t>
            </a:r>
            <a:r>
              <a:rPr lang="ru-RU" sz="4000" dirty="0" smtClean="0"/>
              <a:t>Тем, у кого симптомы ПТСР выражены более серьезно</a:t>
            </a:r>
            <a:r>
              <a:rPr lang="en-US" sz="4000" dirty="0" smtClean="0"/>
              <a:t>,</a:t>
            </a:r>
            <a:r>
              <a:rPr lang="ru-RU" sz="4000" dirty="0" smtClean="0"/>
              <a:t> рекомендуется обратиться к более опытным консультантам-психологам</a:t>
            </a:r>
            <a:r>
              <a:rPr lang="en-US" sz="4000" dirty="0" smtClean="0"/>
              <a:t>.</a:t>
            </a:r>
            <a:endParaRPr lang="ru-RU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944562"/>
          </a:xfrm>
          <a:solidFill>
            <a:schemeClr val="bg1">
              <a:alpha val="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3657600"/>
          </a:xfrm>
          <a:solidFill>
            <a:schemeClr val="bg1">
              <a:alpha val="0"/>
            </a:schemeClr>
          </a:solidFill>
        </p:spPr>
        <p:txBody>
          <a:bodyPr lIns="548640" tIns="640080" rIns="640080">
            <a:normAutofit fontScale="92500"/>
          </a:bodyPr>
          <a:lstStyle/>
          <a:p>
            <a:pPr marL="0" indent="0" algn="ctr">
              <a:lnSpc>
                <a:spcPts val="4800"/>
              </a:lnSpc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«Людей расстраивает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не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происходящее,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представление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нем»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– Эпиктет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71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solidFill>
            <a:schemeClr val="bg1">
              <a:alpha val="49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Механизм “бороться </a:t>
            </a:r>
            <a:r>
              <a:rPr lang="ru-RU" sz="3600" dirty="0"/>
              <a:t>или </a:t>
            </a:r>
            <a:r>
              <a:rPr lang="ru-RU" sz="3600" dirty="0" smtClean="0"/>
              <a:t>бежать”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81400"/>
          </a:xfrm>
          <a:solidFill>
            <a:schemeClr val="bg1">
              <a:alpha val="68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3600" dirty="0" smtClean="0"/>
              <a:t>Механизм </a:t>
            </a:r>
            <a:r>
              <a:rPr lang="ru-RU" sz="3600" dirty="0"/>
              <a:t>“бороться или бежать”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b="1" i="1" dirty="0" smtClean="0"/>
              <a:t>– автоматический</a:t>
            </a:r>
            <a:r>
              <a:rPr lang="ru-RU" sz="3600" b="1" i="1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8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4000" dirty="0" smtClean="0"/>
          </a:p>
          <a:p>
            <a:pPr>
              <a:defRPr/>
            </a:pPr>
            <a:r>
              <a:rPr lang="ru-RU" sz="4000" dirty="0" smtClean="0"/>
              <a:t>Физическая реакция</a:t>
            </a:r>
            <a:r>
              <a:rPr lang="en-US" sz="4000" dirty="0" smtClean="0"/>
              <a:t>– “</a:t>
            </a:r>
            <a:r>
              <a:rPr lang="ru-RU" sz="4000" dirty="0" smtClean="0"/>
              <a:t>бороться или бежать</a:t>
            </a:r>
            <a:r>
              <a:rPr lang="en-US" sz="4000" dirty="0" smtClean="0"/>
              <a:t>”</a:t>
            </a:r>
          </a:p>
          <a:p>
            <a:pPr lvl="1">
              <a:defRPr/>
            </a:pPr>
            <a:r>
              <a:rPr lang="ru-RU" sz="4000" dirty="0" smtClean="0"/>
              <a:t>Учащённое сердцебиение</a:t>
            </a:r>
            <a:endParaRPr lang="en-US" sz="4000" dirty="0" smtClean="0"/>
          </a:p>
          <a:p>
            <a:pPr lvl="1">
              <a:defRPr/>
            </a:pPr>
            <a:r>
              <a:rPr lang="ru-RU" sz="4000" dirty="0" smtClean="0"/>
              <a:t>Учащённое дыхание</a:t>
            </a:r>
            <a:endParaRPr lang="en-US" sz="4000" dirty="0" smtClean="0"/>
          </a:p>
          <a:p>
            <a:pPr lvl="1">
              <a:defRPr/>
            </a:pPr>
            <a:r>
              <a:rPr lang="ru-RU" sz="4000" dirty="0" smtClean="0"/>
              <a:t>Потливость</a:t>
            </a:r>
            <a:endParaRPr lang="en-US" sz="4000" dirty="0" smtClean="0"/>
          </a:p>
          <a:p>
            <a:pPr lvl="1">
              <a:defRPr/>
            </a:pPr>
            <a:r>
              <a:rPr lang="ru-RU" sz="4000" dirty="0" smtClean="0"/>
              <a:t>Холодные руки</a:t>
            </a:r>
            <a:endParaRPr lang="en-US" sz="4000" dirty="0" smtClean="0"/>
          </a:p>
          <a:p>
            <a:pPr lvl="1">
              <a:defRPr/>
            </a:pPr>
            <a:r>
              <a:rPr lang="ru-RU" sz="4000" dirty="0" smtClean="0"/>
              <a:t>Сухость во рту</a:t>
            </a:r>
            <a:endParaRPr lang="en-US" sz="4000" dirty="0" smtClean="0"/>
          </a:p>
          <a:p>
            <a:pPr lvl="1">
              <a:defRPr/>
            </a:pPr>
            <a:r>
              <a:rPr lang="ru-RU" sz="4000" dirty="0" smtClean="0"/>
              <a:t>Повышенное кровяное давление</a:t>
            </a:r>
            <a:endParaRPr lang="en-US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B12B4A2-2960-4125-AFDC-E2FF2A80B1F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Тревожность и Библия</a:t>
            </a:r>
            <a:endParaRPr kumimoji="0" 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Оправданная тревога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Павел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тревожится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 церквях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Волнение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Павел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заботьтесь ни о чём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Иисус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заботьтесь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Вместо волнения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Отдайте все ваши тревоги Богу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ru-RU" sz="4400" dirty="0" smtClean="0"/>
              <a:t>   К Филиппийцам</a:t>
            </a:r>
            <a:r>
              <a:rPr lang="en-US" sz="4400" dirty="0" smtClean="0"/>
              <a:t> 4:6-7:  </a:t>
            </a:r>
            <a:r>
              <a:rPr lang="ru-RU" sz="4400" dirty="0" smtClean="0"/>
              <a:t>Не заботьтесь ни о чем</a:t>
            </a:r>
            <a:r>
              <a:rPr lang="en-US" sz="4400" dirty="0" smtClean="0"/>
              <a:t>, </a:t>
            </a:r>
            <a:r>
              <a:rPr lang="ru-RU" sz="4400" dirty="0" smtClean="0"/>
              <a:t>но всегда в молитве и прошении с благодарением открывайте свои желания пред Богом, и мир Божий, который превыше всякого ума, соблюдет сердца ваши и помышления ваши во Христе Иисусе.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28600"/>
            <a:ext cx="8229600" cy="5032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52583233-4D3A-4859-93F7-97A6E23AD5D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Проблемы тревожности в Украине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12-месячный период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7%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населения Украины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будут испытывать ту или иную степень тревожности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4000" noProof="0" dirty="0" smtClean="0"/>
              <a:t>С момента начала войны в Украине эти показатели выросли</a:t>
            </a:r>
            <a:r>
              <a:rPr lang="en-US" sz="4000" noProof="0" dirty="0" smtClean="0"/>
              <a:t>.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Виды тревожности</a:t>
            </a:r>
            <a:endParaRPr lang="en-US" sz="4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/>
          </a:p>
          <a:p>
            <a:r>
              <a:rPr lang="ru-RU" sz="4000" dirty="0" smtClean="0"/>
              <a:t>Общая тревожность</a:t>
            </a:r>
            <a:endParaRPr lang="en-US" sz="4000" dirty="0" smtClean="0"/>
          </a:p>
          <a:p>
            <a:r>
              <a:rPr lang="ru-RU" sz="4000" dirty="0" smtClean="0"/>
              <a:t>Фобия</a:t>
            </a:r>
            <a:r>
              <a:rPr lang="en-US" sz="4000" dirty="0" smtClean="0"/>
              <a:t> - </a:t>
            </a:r>
            <a:r>
              <a:rPr lang="ru-RU" sz="4000" dirty="0" smtClean="0"/>
              <a:t>Агорафобия</a:t>
            </a:r>
            <a:endParaRPr lang="en-US" sz="4000" dirty="0" smtClean="0"/>
          </a:p>
          <a:p>
            <a:r>
              <a:rPr lang="ru-RU" sz="4000" dirty="0" smtClean="0"/>
              <a:t>Панические атаки</a:t>
            </a:r>
            <a:endParaRPr lang="en-US" sz="4000" dirty="0" smtClean="0"/>
          </a:p>
          <a:p>
            <a:r>
              <a:rPr lang="ru-RU" sz="4000" dirty="0" smtClean="0"/>
              <a:t>Обсессивно-компульсивное расстройство</a:t>
            </a:r>
            <a:endParaRPr lang="en-US" sz="4000" dirty="0" smtClean="0"/>
          </a:p>
          <a:p>
            <a:r>
              <a:rPr lang="ru-RU" sz="4000" dirty="0" smtClean="0"/>
              <a:t>Посттравматический синдром</a:t>
            </a:r>
            <a:endParaRPr lang="en-US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722</Words>
  <Application>Microsoft Office PowerPoint</Application>
  <PresentationFormat>Экран (4:3)</PresentationFormat>
  <Paragraphs>148</Paragraphs>
  <Slides>25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Tahoma</vt:lpstr>
      <vt:lpstr>Office Theme</vt:lpstr>
      <vt:lpstr>       Тревожность и Посттравматическое Стрессовое Расстройство (ПТСР)       Центр «Восхождение», 2015   </vt:lpstr>
      <vt:lpstr>Презентация PowerPoint</vt:lpstr>
      <vt:lpstr> </vt:lpstr>
      <vt:lpstr> Механизм “бороться или бежать”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Мифы о тревожности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  Травма: 1. Навязчивость, событие переживается вновь (1) </vt:lpstr>
      <vt:lpstr> Травма: 1. Навязчивость, событие  переживается вновь (2)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and trauma</dc:title>
  <dc:creator>Bowen</dc:creator>
  <cp:lastModifiedBy>asus</cp:lastModifiedBy>
  <cp:revision>75</cp:revision>
  <dcterms:created xsi:type="dcterms:W3CDTF">2015-10-29T18:24:57Z</dcterms:created>
  <dcterms:modified xsi:type="dcterms:W3CDTF">2015-11-30T13:17:40Z</dcterms:modified>
</cp:coreProperties>
</file>