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2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2E3311-17BA-4C38-A34D-9919D2C437F3}" type="datetimeFigureOut">
              <a:rPr lang="ru-RU" smtClean="0"/>
              <a:pPr/>
              <a:t>18.06.2016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475286-CE11-42E1-BBA8-B1593B8BC6B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8B6AB6-FC2A-4098-B6EA-47AB828BC36D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42701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2701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27013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0604A04-309F-4204-ACA8-497B6AEFC1BA}" type="slidenum">
              <a:rPr lang="en-US" sz="1200">
                <a:latin typeface="Calibri" pitchFamily="34" charset="0"/>
              </a:rPr>
              <a:pPr algn="r"/>
              <a:t>6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A95331-6780-48DD-A455-3C8183AA24D9}" type="slidenum">
              <a:rPr lang="ru-RU" smtClean="0"/>
              <a:pPr/>
              <a:t>15</a:t>
            </a:fld>
            <a:endParaRPr lang="ru-RU" smtClean="0"/>
          </a:p>
        </p:txBody>
      </p:sp>
      <p:sp>
        <p:nvSpPr>
          <p:cNvPr id="43622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622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36229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758DDE7-F910-4FF8-82AE-14F12C282556}" type="slidenum">
              <a:rPr lang="en-US" sz="1200">
                <a:latin typeface="Calibri" pitchFamily="34" charset="0"/>
              </a:rPr>
              <a:pPr algn="r"/>
              <a:t>15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34E57D-167B-49E2-86BD-C6B89E073E57}" type="slidenum">
              <a:rPr lang="ru-RU" smtClean="0"/>
              <a:pPr/>
              <a:t>7</a:t>
            </a:fld>
            <a:endParaRPr lang="ru-RU" smtClean="0"/>
          </a:p>
        </p:txBody>
      </p:sp>
      <p:sp>
        <p:nvSpPr>
          <p:cNvPr id="42803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2803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28037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EE825B9-909A-4808-A22B-D1A41C94B369}" type="slidenum">
              <a:rPr lang="en-US" sz="1200">
                <a:latin typeface="Calibri" pitchFamily="34" charset="0"/>
              </a:rPr>
              <a:pPr algn="r"/>
              <a:t>7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FB4F5F-C5D3-4CB7-A2E0-F20149FBDB82}" type="slidenum">
              <a:rPr lang="ru-RU" smtClean="0"/>
              <a:pPr/>
              <a:t>8</a:t>
            </a:fld>
            <a:endParaRPr lang="ru-RU" smtClean="0"/>
          </a:p>
        </p:txBody>
      </p:sp>
      <p:sp>
        <p:nvSpPr>
          <p:cNvPr id="42905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2906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29061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68D342A-64EE-4F56-9155-BA4469F22F9A}" type="slidenum">
              <a:rPr lang="en-US" sz="1200">
                <a:latin typeface="Calibri" pitchFamily="34" charset="0"/>
              </a:rPr>
              <a:pPr algn="r"/>
              <a:t>8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EF15F3-4A40-4B57-9C9B-B2E376FBD73D}" type="slidenum">
              <a:rPr lang="ru-RU" smtClean="0"/>
              <a:pPr/>
              <a:t>9</a:t>
            </a:fld>
            <a:endParaRPr lang="ru-RU" smtClean="0"/>
          </a:p>
        </p:txBody>
      </p:sp>
      <p:sp>
        <p:nvSpPr>
          <p:cNvPr id="43008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08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30085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EB42012-DE75-4559-9ACD-E335CCBD8890}" type="slidenum">
              <a:rPr lang="en-US" sz="1200">
                <a:latin typeface="Calibri" pitchFamily="34" charset="0"/>
              </a:rPr>
              <a:pPr algn="r"/>
              <a:t>9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EB7923-891E-444E-9F3D-46E8DF7FFF12}" type="slidenum">
              <a:rPr lang="ru-RU" smtClean="0"/>
              <a:pPr/>
              <a:t>10</a:t>
            </a:fld>
            <a:endParaRPr lang="ru-RU" smtClean="0"/>
          </a:p>
        </p:txBody>
      </p:sp>
      <p:sp>
        <p:nvSpPr>
          <p:cNvPr id="43110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110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31109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00991F9-2FB1-46AE-A682-C282F70C1B03}" type="slidenum">
              <a:rPr lang="en-US" sz="1200">
                <a:latin typeface="Calibri" pitchFamily="34" charset="0"/>
              </a:rPr>
              <a:pPr algn="r"/>
              <a:t>10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14D443-149A-4CB4-AE06-C6640E520072}" type="slidenum">
              <a:rPr lang="ru-RU" smtClean="0"/>
              <a:pPr/>
              <a:t>11</a:t>
            </a:fld>
            <a:endParaRPr lang="ru-RU" smtClean="0"/>
          </a:p>
        </p:txBody>
      </p:sp>
      <p:sp>
        <p:nvSpPr>
          <p:cNvPr id="43213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213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32133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5CDA34D-1524-4983-961B-79B4574FB0E2}" type="slidenum">
              <a:rPr lang="en-US" sz="1200">
                <a:latin typeface="Calibri" pitchFamily="34" charset="0"/>
              </a:rPr>
              <a:pPr algn="r"/>
              <a:t>11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46078A-B3B8-42BE-9A16-3B10B0300CDD}" type="slidenum">
              <a:rPr lang="ru-RU" smtClean="0"/>
              <a:pPr/>
              <a:t>12</a:t>
            </a:fld>
            <a:endParaRPr lang="ru-RU" smtClean="0"/>
          </a:p>
        </p:txBody>
      </p:sp>
      <p:sp>
        <p:nvSpPr>
          <p:cNvPr id="43315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315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33157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A1B7867-BACF-48A8-8520-65027C7896F9}" type="slidenum">
              <a:rPr lang="en-US" sz="1200">
                <a:latin typeface="Calibri" pitchFamily="34" charset="0"/>
              </a:rPr>
              <a:pPr algn="r"/>
              <a:t>12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30D2DF-8DED-44B1-801E-C3647590B3D9}" type="slidenum">
              <a:rPr lang="ru-RU" smtClean="0"/>
              <a:pPr/>
              <a:t>13</a:t>
            </a:fld>
            <a:endParaRPr lang="ru-RU" smtClean="0"/>
          </a:p>
        </p:txBody>
      </p:sp>
      <p:sp>
        <p:nvSpPr>
          <p:cNvPr id="43417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418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34181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5D20E00-1480-4627-BE89-E858140E1D39}" type="slidenum">
              <a:rPr lang="en-US" sz="1200">
                <a:latin typeface="Calibri" pitchFamily="34" charset="0"/>
              </a:rPr>
              <a:pPr algn="r"/>
              <a:t>13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D1E6D9-A9DB-4708-A934-CD808E3FC516}" type="slidenum">
              <a:rPr lang="ru-RU" smtClean="0"/>
              <a:pPr/>
              <a:t>14</a:t>
            </a:fld>
            <a:endParaRPr lang="ru-RU" smtClean="0"/>
          </a:p>
        </p:txBody>
      </p:sp>
      <p:sp>
        <p:nvSpPr>
          <p:cNvPr id="43520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520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35205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D4B74AC-2777-4CE5-9D9D-14B930384FD9}" type="slidenum">
              <a:rPr lang="en-US" sz="1200">
                <a:latin typeface="Calibri" pitchFamily="34" charset="0"/>
              </a:rPr>
              <a:pPr algn="r"/>
              <a:t>14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C518A7-B368-4F77-A24B-B02C0D6A8780}" type="datetimeFigureOut">
              <a:rPr lang="ru-RU" smtClean="0"/>
              <a:pPr/>
              <a:t>18.06.2016</a:t>
            </a:fld>
            <a:endParaRPr lang="ru-RU" dirty="0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5D2B33-25F0-4ED1-B767-1FD7E7E6B44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C518A7-B368-4F77-A24B-B02C0D6A8780}" type="datetimeFigureOut">
              <a:rPr lang="ru-RU" smtClean="0"/>
              <a:pPr/>
              <a:t>18.06.2016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5D2B33-25F0-4ED1-B767-1FD7E7E6B44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C518A7-B368-4F77-A24B-B02C0D6A8780}" type="datetimeFigureOut">
              <a:rPr lang="ru-RU" smtClean="0"/>
              <a:pPr/>
              <a:t>18.06.2016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5D2B33-25F0-4ED1-B767-1FD7E7E6B44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C518A7-B368-4F77-A24B-B02C0D6A8780}" type="datetimeFigureOut">
              <a:rPr lang="ru-RU" smtClean="0"/>
              <a:pPr/>
              <a:t>18.06.2016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5D2B33-25F0-4ED1-B767-1FD7E7E6B44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C518A7-B368-4F77-A24B-B02C0D6A8780}" type="datetimeFigureOut">
              <a:rPr lang="ru-RU" smtClean="0"/>
              <a:pPr/>
              <a:t>18.06.2016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5D2B33-25F0-4ED1-B767-1FD7E7E6B44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C518A7-B368-4F77-A24B-B02C0D6A8780}" type="datetimeFigureOut">
              <a:rPr lang="ru-RU" smtClean="0"/>
              <a:pPr/>
              <a:t>18.06.2016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5D2B33-25F0-4ED1-B767-1FD7E7E6B44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C518A7-B368-4F77-A24B-B02C0D6A8780}" type="datetimeFigureOut">
              <a:rPr lang="ru-RU" smtClean="0"/>
              <a:pPr/>
              <a:t>18.06.2016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5D2B33-25F0-4ED1-B767-1FD7E7E6B44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C518A7-B368-4F77-A24B-B02C0D6A8780}" type="datetimeFigureOut">
              <a:rPr lang="ru-RU" smtClean="0"/>
              <a:pPr/>
              <a:t>18.06.2016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5D2B33-25F0-4ED1-B767-1FD7E7E6B44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C518A7-B368-4F77-A24B-B02C0D6A8780}" type="datetimeFigureOut">
              <a:rPr lang="ru-RU" smtClean="0"/>
              <a:pPr/>
              <a:t>18.06.2016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5D2B33-25F0-4ED1-B767-1FD7E7E6B44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C518A7-B368-4F77-A24B-B02C0D6A8780}" type="datetimeFigureOut">
              <a:rPr lang="ru-RU" smtClean="0"/>
              <a:pPr/>
              <a:t>18.06.2016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5D2B33-25F0-4ED1-B767-1FD7E7E6B44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C518A7-B368-4F77-A24B-B02C0D6A8780}" type="datetimeFigureOut">
              <a:rPr lang="ru-RU" smtClean="0"/>
              <a:pPr/>
              <a:t>18.06.2016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5D2B33-25F0-4ED1-B767-1FD7E7E6B44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FC518A7-B368-4F77-A24B-B02C0D6A8780}" type="datetimeFigureOut">
              <a:rPr lang="ru-RU" smtClean="0"/>
              <a:pPr/>
              <a:t>18.06.2016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25D2B33-25F0-4ED1-B767-1FD7E7E6B44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0"/>
            <a:ext cx="8143900" cy="1357298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 </a:t>
            </a:r>
            <a:r>
              <a:rPr lang="ru-RU" b="1" dirty="0" smtClean="0">
                <a:solidFill>
                  <a:schemeClr val="tx1"/>
                </a:solidFill>
              </a:rPr>
              <a:t>Урок №3</a:t>
            </a:r>
            <a:br>
              <a:rPr lang="ru-RU" b="1" dirty="0" smtClean="0">
                <a:solidFill>
                  <a:schemeClr val="tx1"/>
                </a:solidFill>
              </a:rPr>
            </a:b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1357298"/>
            <a:ext cx="8143900" cy="550070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b="1" dirty="0" smtClean="0"/>
              <a:t> </a:t>
            </a:r>
          </a:p>
          <a:p>
            <a:endParaRPr lang="ru-RU" b="1" dirty="0" smtClean="0"/>
          </a:p>
          <a:p>
            <a:r>
              <a:rPr lang="ru-RU" b="1" dirty="0" smtClean="0"/>
              <a:t>                     Активное слушание - 2</a:t>
            </a:r>
            <a:endParaRPr lang="ru-RU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928688"/>
          </a:xfrm>
        </p:spPr>
        <p:txBody>
          <a:bodyPr anchor="ctr"/>
          <a:lstStyle/>
          <a:p>
            <a:pPr eaLnBrk="1" hangingPunct="1"/>
            <a:r>
              <a:rPr lang="ru-RU" dirty="0" smtClean="0"/>
              <a:t>                             Поза</a:t>
            </a:r>
            <a:endParaRPr lang="uk-UA" dirty="0" smtClean="0"/>
          </a:p>
        </p:txBody>
      </p:sp>
      <p:pic>
        <p:nvPicPr>
          <p:cNvPr id="5" name="Содержимое 4" descr="poza5.jpg"/>
          <p:cNvPicPr>
            <a:picLocks noGrp="1" noChangeAspect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000100" y="2714621"/>
            <a:ext cx="3571900" cy="4143380"/>
          </a:xfrm>
        </p:spPr>
      </p:pic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4219575" y="3073400"/>
            <a:ext cx="4348163" cy="2946400"/>
          </a:xfrm>
        </p:spPr>
        <p:txBody>
          <a:bodyPr/>
          <a:lstStyle/>
          <a:p>
            <a:pPr eaLnBrk="1" hangingPunct="1"/>
            <a:r>
              <a:rPr lang="ru-RU" sz="2600" b="1" dirty="0" smtClean="0"/>
              <a:t>Закрытая поза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600" dirty="0" smtClean="0"/>
              <a:t>    Поза, при которой человек перекрещивает руки и ноги, называется закрытой</a:t>
            </a:r>
            <a:endParaRPr lang="uk-UA" sz="2600" dirty="0" smtClean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000100" y="1000125"/>
            <a:ext cx="7715275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200" dirty="0">
                <a:latin typeface="Georgia" pitchFamily="18" charset="0"/>
              </a:rPr>
              <a:t>Под позой мы понимаем не только положение, которое принимает человек, но и движения, которые изменяют это положение или влияют на него, как, например, перемещение центра тяжести при покачивании вперед-назад, с носка на пятку, смена ноги и т. п. </a:t>
            </a:r>
            <a:endParaRPr lang="uk-UA" sz="2200" dirty="0"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oza6.jpg"/>
          <p:cNvPicPr>
            <a:picLocks noGrp="1" noChangeAspect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14375" y="1357313"/>
            <a:ext cx="3500438" cy="3500437"/>
          </a:xfrm>
        </p:spPr>
      </p:pic>
      <p:sp>
        <p:nvSpPr>
          <p:cNvPr id="5" name="Содержимое 3"/>
          <p:cNvSpPr txBox="1">
            <a:spLocks/>
          </p:cNvSpPr>
          <p:nvPr/>
        </p:nvSpPr>
        <p:spPr>
          <a:xfrm>
            <a:off x="4214813" y="1500188"/>
            <a:ext cx="4471987" cy="391160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b="1" dirty="0">
                <a:latin typeface="+mn-lt"/>
              </a:rPr>
              <a:t>Открытая поза.</a:t>
            </a:r>
            <a:r>
              <a:rPr lang="ru-RU" sz="3200" dirty="0">
                <a:latin typeface="+mn-lt"/>
              </a:rPr>
              <a:t> Открытой считается поза, в которой руки и ноги не перекрещены, корпус тела направлен в сторону собеседника, а ладони и стопы развернуты к партнеру по общению. </a:t>
            </a:r>
            <a:endParaRPr lang="uk-UA" sz="320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000100" y="4419600"/>
            <a:ext cx="7567638" cy="1600200"/>
          </a:xfrm>
        </p:spPr>
        <p:txBody>
          <a:bodyPr/>
          <a:lstStyle/>
          <a:p>
            <a:pPr eaLnBrk="1" hangingPunct="1"/>
            <a:r>
              <a:rPr lang="ru-RU" sz="2100" dirty="0" smtClean="0"/>
              <a:t>Поза бегства</a:t>
            </a:r>
          </a:p>
          <a:p>
            <a:pPr eaLnBrk="1" hangingPunct="1"/>
            <a:r>
              <a:rPr lang="ru-RU" sz="2100" dirty="0" smtClean="0"/>
              <a:t>Гибкая открытая поза</a:t>
            </a:r>
          </a:p>
          <a:p>
            <a:pPr eaLnBrk="1" hangingPunct="1"/>
            <a:r>
              <a:rPr lang="ru-RU" sz="2100" dirty="0" smtClean="0"/>
              <a:t>Самоуверенная поза</a:t>
            </a:r>
            <a:endParaRPr lang="uk-UA" sz="2100" dirty="0" smtClean="0"/>
          </a:p>
        </p:txBody>
      </p:sp>
      <p:pic>
        <p:nvPicPr>
          <p:cNvPr id="4" name="Picture 2" descr="ris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571500"/>
            <a:ext cx="8072462" cy="321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ris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500042"/>
            <a:ext cx="8286776" cy="321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71538" y="274638"/>
            <a:ext cx="7615262" cy="1582737"/>
          </a:xfrm>
        </p:spPr>
        <p:txBody>
          <a:bodyPr anchor="ctr">
            <a:normAutofit fontScale="90000"/>
          </a:bodyPr>
          <a:lstStyle/>
          <a:p>
            <a:pPr eaLnBrk="1" hangingPunct="1"/>
            <a:r>
              <a:rPr lang="ru-RU" sz="3400" b="1" dirty="0" smtClean="0"/>
              <a:t>                                      Жесты</a:t>
            </a:r>
            <a:r>
              <a:rPr lang="ru-RU" sz="3400" dirty="0" smtClean="0"/>
              <a:t/>
            </a:r>
            <a:br>
              <a:rPr lang="ru-RU" sz="3400" dirty="0" smtClean="0"/>
            </a:br>
            <a:r>
              <a:rPr lang="ru-RU" sz="1700" b="1" dirty="0" smtClean="0"/>
              <a:t>Жест</a:t>
            </a:r>
            <a:r>
              <a:rPr lang="ru-RU" sz="1700" dirty="0" smtClean="0"/>
              <a:t> (от лат. </a:t>
            </a:r>
            <a:r>
              <a:rPr lang="la-Latn" sz="1700" i="1" dirty="0" smtClean="0"/>
              <a:t>gestus</a:t>
            </a:r>
            <a:r>
              <a:rPr lang="ru-RU" sz="1700" dirty="0" smtClean="0"/>
              <a:t> — движение тела) </a:t>
            </a:r>
            <a:r>
              <a:rPr lang="ru-RU" sz="2700" dirty="0" smtClean="0">
                <a:solidFill>
                  <a:schemeClr val="tx1"/>
                </a:solidFill>
              </a:rPr>
              <a:t>— некоторое действие или движение человеческого тела или его части, имеющее определённое значение или смысл, то есть являющееся знаком или символом.</a:t>
            </a:r>
            <a:br>
              <a:rPr lang="ru-RU" sz="2700" dirty="0" smtClean="0">
                <a:solidFill>
                  <a:schemeClr val="tx1"/>
                </a:solidFill>
              </a:rPr>
            </a:br>
            <a:endParaRPr lang="uk-UA" sz="2700" dirty="0" smtClean="0">
              <a:solidFill>
                <a:schemeClr val="tx1"/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half" idx="4294967295"/>
          </p:nvPr>
        </p:nvSpPr>
        <p:spPr>
          <a:xfrm>
            <a:off x="457200" y="1928813"/>
            <a:ext cx="8329613" cy="4197350"/>
          </a:xfrm>
        </p:spPr>
        <p:txBody>
          <a:bodyPr/>
          <a:lstStyle/>
          <a:p>
            <a:pPr algn="r" eaLnBrk="1" hangingPunct="1"/>
            <a:r>
              <a:rPr lang="ru-RU" sz="2200" smtClean="0"/>
              <a:t>Размышление</a:t>
            </a:r>
          </a:p>
          <a:p>
            <a:pPr eaLnBrk="1" hangingPunct="1"/>
            <a:r>
              <a:rPr lang="ru-RU" sz="2200" smtClean="0"/>
              <a:t>Позитивность </a:t>
            </a:r>
          </a:p>
          <a:p>
            <a:pPr eaLnBrk="1" hangingPunct="1"/>
            <a:endParaRPr lang="uk-UA" sz="2600" smtClean="0"/>
          </a:p>
        </p:txBody>
      </p:sp>
      <p:pic>
        <p:nvPicPr>
          <p:cNvPr id="10" name="Содержимое 9" descr="poza7.jpg"/>
          <p:cNvPicPr>
            <a:picLocks noGrp="1" noChangeAspect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400675" y="2668588"/>
            <a:ext cx="2986088" cy="2897187"/>
          </a:xfrm>
        </p:spPr>
      </p:pic>
      <p:sp>
        <p:nvSpPr>
          <p:cNvPr id="30725" name="Содержимое 2"/>
          <p:cNvSpPr txBox="1">
            <a:spLocks/>
          </p:cNvSpPr>
          <p:nvPr/>
        </p:nvSpPr>
        <p:spPr bwMode="auto">
          <a:xfrm>
            <a:off x="500063" y="1643063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endParaRPr lang="ru-RU" sz="3200">
              <a:latin typeface="Georgia" pitchFamily="18" charset="0"/>
            </a:endParaRPr>
          </a:p>
        </p:txBody>
      </p:sp>
      <p:pic>
        <p:nvPicPr>
          <p:cNvPr id="14" name="Рисунок 13" descr="poza12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3071813"/>
            <a:ext cx="2928938" cy="292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1000100" y="2265363"/>
            <a:ext cx="7567638" cy="2801937"/>
          </a:xfrm>
        </p:spPr>
        <p:txBody>
          <a:bodyPr/>
          <a:lstStyle/>
          <a:p>
            <a:pPr eaLnBrk="1" hangingPunct="1"/>
            <a:r>
              <a:rPr lang="ru-RU" sz="2600" dirty="0" smtClean="0"/>
              <a:t>Под территорией понимается  пространство, которое человек считает своим, как будто это пространство является продолжением его физического тела. </a:t>
            </a:r>
            <a:endParaRPr lang="uk-UA" sz="2600" dirty="0" smtClean="0"/>
          </a:p>
        </p:txBody>
      </p:sp>
      <p:sp>
        <p:nvSpPr>
          <p:cNvPr id="5" name="Заголовок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b="1" u="sng" dirty="0" smtClean="0"/>
              <a:t>Дистанция между людьми</a:t>
            </a:r>
            <a:endParaRPr lang="uk-UA" b="1" u="sng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857224" y="500063"/>
            <a:ext cx="7643839" cy="58578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000" b="1" dirty="0" smtClean="0"/>
              <a:t>1. Интимная зона (от 15 до 46 см). </a:t>
            </a:r>
            <a:r>
              <a:rPr lang="ru-RU" sz="2000" dirty="0" smtClean="0"/>
              <a:t>Из всех зон эта самая главная, поскольку именно эту зону человек охраняет так, как будто бы это его собственность. Разрешается проникнуть в эту зону только тем лицам, кто находится в тесном эмоциональном контакте с ним. Это дети, родители, супруги, близкие друзья и родственники. В этой зоне имеется еще </a:t>
            </a:r>
            <a:r>
              <a:rPr lang="ru-RU" sz="2000" dirty="0" err="1" smtClean="0"/>
              <a:t>подзона</a:t>
            </a:r>
            <a:r>
              <a:rPr lang="ru-RU" sz="2000" dirty="0" smtClean="0"/>
              <a:t> радиусом в 15 см, в которую можно проникнуть только посредством физического контакта. Это сверх интимная зона.</a:t>
            </a:r>
            <a:endParaRPr lang="uk-UA" sz="2000" dirty="0" smtClean="0"/>
          </a:p>
          <a:p>
            <a:pPr eaLnBrk="1" hangingPunct="1">
              <a:lnSpc>
                <a:spcPct val="80000"/>
              </a:lnSpc>
            </a:pPr>
            <a:r>
              <a:rPr lang="ru-RU" sz="2000" b="1" dirty="0" smtClean="0"/>
              <a:t>2. Личная зона (от 46 см до 1,2 метра). </a:t>
            </a:r>
            <a:r>
              <a:rPr lang="ru-RU" sz="2000" dirty="0" smtClean="0"/>
              <a:t>Это расстояние, которое обычно разделяет нас, когда мы находимся на вечеринках, официальных приемах, официальных вечерах и дружеских вечеринках.</a:t>
            </a:r>
            <a:endParaRPr lang="uk-UA" sz="2000" dirty="0" smtClean="0"/>
          </a:p>
          <a:p>
            <a:pPr eaLnBrk="1" hangingPunct="1">
              <a:lnSpc>
                <a:spcPct val="80000"/>
              </a:lnSpc>
            </a:pPr>
            <a:r>
              <a:rPr lang="ru-RU" sz="2000" b="1" dirty="0" smtClean="0"/>
              <a:t>3. Социальная зона (от 1,2 до 3,6 метров). </a:t>
            </a:r>
            <a:r>
              <a:rPr lang="ru-RU" sz="2000" dirty="0" smtClean="0"/>
              <a:t>На таком расстоянии мы держимся от посторонних людей, например, водопроводчика или плотника, пришедшего заняться ремонтом в нашем доме, почтальона, нового служащего на работе и от людей, которых не очень хорошо знаем.</a:t>
            </a:r>
            <a:endParaRPr lang="uk-UA" sz="2000" dirty="0" smtClean="0"/>
          </a:p>
          <a:p>
            <a:pPr eaLnBrk="1" hangingPunct="1">
              <a:lnSpc>
                <a:spcPct val="80000"/>
              </a:lnSpc>
            </a:pPr>
            <a:r>
              <a:rPr lang="ru-RU" sz="2000" b="1" dirty="0" smtClean="0"/>
              <a:t>4. Общественная зона (более 3,6 метра).</a:t>
            </a:r>
            <a:r>
              <a:rPr lang="ru-RU" sz="2000" dirty="0" smtClean="0"/>
              <a:t> Когда мы адресуемся к большой группе людей, то удобнее всего стоять именно на этом расстоянии от аудитории.</a:t>
            </a:r>
            <a:endParaRPr lang="uk-UA" sz="2000" dirty="0" smtClean="0"/>
          </a:p>
          <a:p>
            <a:pPr eaLnBrk="1" hangingPunct="1">
              <a:lnSpc>
                <a:spcPct val="80000"/>
              </a:lnSpc>
            </a:pPr>
            <a:endParaRPr lang="uk-UA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Микронавыки для практики</a:t>
            </a:r>
            <a:endParaRPr lang="en-US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600" smtClean="0">
                <a:solidFill>
                  <a:schemeClr val="accent2"/>
                </a:solidFill>
              </a:rPr>
              <a:t>Прямая поза</a:t>
            </a:r>
          </a:p>
          <a:p>
            <a:pPr eaLnBrk="1" hangingPunct="1"/>
            <a:r>
              <a:rPr lang="ru-RU" sz="2600" smtClean="0">
                <a:solidFill>
                  <a:schemeClr val="accent2"/>
                </a:solidFill>
              </a:rPr>
              <a:t>Открытая поза</a:t>
            </a:r>
          </a:p>
          <a:p>
            <a:pPr eaLnBrk="1" hangingPunct="1"/>
            <a:r>
              <a:rPr lang="ru-RU" sz="2600" smtClean="0">
                <a:solidFill>
                  <a:schemeClr val="accent2"/>
                </a:solidFill>
              </a:rPr>
              <a:t>Наклон</a:t>
            </a:r>
          </a:p>
          <a:p>
            <a:pPr eaLnBrk="1" hangingPunct="1"/>
            <a:r>
              <a:rPr lang="ru-RU" sz="2600" smtClean="0">
                <a:solidFill>
                  <a:schemeClr val="accent2"/>
                </a:solidFill>
              </a:rPr>
              <a:t>Контакт глазами</a:t>
            </a:r>
          </a:p>
          <a:p>
            <a:pPr eaLnBrk="1" hangingPunct="1"/>
            <a:r>
              <a:rPr lang="ru-RU" sz="2600" smtClean="0">
                <a:solidFill>
                  <a:schemeClr val="accent2"/>
                </a:solidFill>
              </a:rPr>
              <a:t>Относительная расслабленность</a:t>
            </a:r>
            <a:endParaRPr lang="en-US" sz="2600" smtClean="0">
              <a:solidFill>
                <a:schemeClr val="accent2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sz="2600" smtClean="0">
                <a:solidFill>
                  <a:schemeClr val="accent2"/>
                </a:solidFill>
              </a:rPr>
              <a:t>А) не быть суетливо нервным;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600" smtClean="0">
                <a:solidFill>
                  <a:schemeClr val="accent2"/>
                </a:solidFill>
              </a:rPr>
              <a:t>Б) быть естественным при использовании своего тела, как средства контакта и выражения чувств.</a:t>
            </a:r>
            <a:endParaRPr lang="en-US" sz="2600" smtClean="0">
              <a:solidFill>
                <a:schemeClr val="accent2"/>
              </a:solidFill>
            </a:endParaRPr>
          </a:p>
          <a:p>
            <a:pPr eaLnBrk="1" hangingPunct="1"/>
            <a:endParaRPr lang="ru-RU" sz="260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990099"/>
                </a:solidFill>
              </a:rPr>
              <a:t>Иакова 1:19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solidFill>
                  <a:srgbClr val="FF0000"/>
                </a:solidFill>
              </a:rPr>
              <a:t>Итак, братья мои возлюбленные, всякий человек да будет скор на слышание, медлен на слова, медлен на гнев.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Занятие №2</a:t>
            </a:r>
          </a:p>
        </p:txBody>
      </p:sp>
      <p:sp>
        <p:nvSpPr>
          <p:cNvPr id="1945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/>
              <a:t>По завершении этого урока вы должны уметь:</a:t>
            </a:r>
            <a:endParaRPr lang="ru-RU" dirty="0" smtClean="0"/>
          </a:p>
          <a:p>
            <a:r>
              <a:rPr lang="ru-RU" dirty="0" smtClean="0"/>
              <a:t>1. Заполнить схему, в которую вы внесёте базовые коммуникативные навыки.</a:t>
            </a:r>
          </a:p>
          <a:p>
            <a:r>
              <a:rPr lang="ru-RU" dirty="0" smtClean="0"/>
              <a:t>2. Вы сможете дать определение, что такое внимание и слушание.</a:t>
            </a:r>
          </a:p>
          <a:p>
            <a:r>
              <a:rPr lang="ru-RU" dirty="0" smtClean="0"/>
              <a:t>3. Вы узнаете, что значит невербальная коммуникация.</a:t>
            </a:r>
          </a:p>
          <a:p>
            <a:endParaRPr lang="ru-RU" dirty="0" smtClean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sz="2400" b="1" u="sng" dirty="0" smtClean="0">
                <a:solidFill>
                  <a:schemeClr val="accent2"/>
                </a:solidFill>
              </a:rPr>
              <a:t>Базовые коммуникативные умения для эффективной помощи (Иган)</a:t>
            </a:r>
            <a:endParaRPr lang="en-US" sz="2400" b="1" u="sng" dirty="0" smtClean="0">
              <a:solidFill>
                <a:schemeClr val="accent2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100" b="1" dirty="0" smtClean="0"/>
              <a:t>Первый набор (слушание):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z="2600" b="1" dirty="0" smtClean="0">
                <a:solidFill>
                  <a:schemeClr val="bg2">
                    <a:lumMod val="50000"/>
                  </a:schemeClr>
                </a:solidFill>
              </a:rPr>
              <a:t>Активное внимание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z="2600" b="1" dirty="0" smtClean="0">
                <a:solidFill>
                  <a:schemeClr val="bg2">
                    <a:lumMod val="50000"/>
                  </a:schemeClr>
                </a:solidFill>
              </a:rPr>
              <a:t>Активное слушание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600" dirty="0" smtClean="0">
              <a:solidFill>
                <a:schemeClr val="hlink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z="2600" b="1" dirty="0" smtClean="0"/>
              <a:t> </a:t>
            </a:r>
            <a:r>
              <a:rPr lang="ru-RU" sz="2100" b="1" dirty="0" smtClean="0"/>
              <a:t>Второй набор (навыки реагирования):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z="2600" b="1" dirty="0" smtClean="0">
                <a:solidFill>
                  <a:schemeClr val="bg2">
                    <a:lumMod val="50000"/>
                  </a:schemeClr>
                </a:solidFill>
              </a:rPr>
              <a:t>Умение сопереживать / Эмпатия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z="2600" b="1" dirty="0" smtClean="0">
                <a:solidFill>
                  <a:schemeClr val="bg2">
                    <a:lumMod val="50000"/>
                  </a:schemeClr>
                </a:solidFill>
              </a:rPr>
              <a:t>Зондирование или исследование / Пробы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z="2100" b="1" dirty="0" smtClean="0">
                <a:solidFill>
                  <a:schemeClr val="bg2">
                    <a:lumMod val="50000"/>
                  </a:schemeClr>
                </a:solidFill>
              </a:rPr>
              <a:t>                 </a:t>
            </a:r>
            <a:endParaRPr lang="ru-RU" sz="26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600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b="1" u="sng" dirty="0" smtClean="0"/>
              <a:t>Первый набор коммуникативных умений</a:t>
            </a:r>
            <a:endParaRPr lang="en-US" b="1" u="sng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600" b="1" dirty="0" smtClean="0">
                <a:solidFill>
                  <a:schemeClr val="accent2"/>
                </a:solidFill>
              </a:rPr>
              <a:t>Внимание –</a:t>
            </a:r>
            <a:r>
              <a:rPr lang="ru-RU" sz="2600" dirty="0" smtClean="0">
                <a:solidFill>
                  <a:schemeClr val="accent2"/>
                </a:solidFill>
              </a:rPr>
              <a:t> </a:t>
            </a:r>
            <a:r>
              <a:rPr lang="ru-RU" sz="2600" dirty="0" smtClean="0"/>
              <a:t>это навык, с помощью которого один человек показывает, что он присутствует физически и психологически с другим человеком.</a:t>
            </a:r>
          </a:p>
          <a:p>
            <a:pPr eaLnBrk="1" hangingPunct="1"/>
            <a:r>
              <a:rPr lang="ru-RU" sz="2600" b="1" dirty="0" smtClean="0">
                <a:solidFill>
                  <a:schemeClr val="accent2"/>
                </a:solidFill>
              </a:rPr>
              <a:t>Слушание –</a:t>
            </a:r>
            <a:r>
              <a:rPr lang="ru-RU" sz="2600" dirty="0" smtClean="0">
                <a:solidFill>
                  <a:schemeClr val="accent2"/>
                </a:solidFill>
              </a:rPr>
              <a:t> </a:t>
            </a:r>
            <a:r>
              <a:rPr lang="ru-RU" sz="2600" dirty="0" smtClean="0"/>
              <a:t>это способность человека получать и понимать коммуникативные послания другого человека, не зависимо от того, являются они вербальными или не вербальными, ясными или не ясными.</a:t>
            </a:r>
          </a:p>
          <a:p>
            <a:pPr eaLnBrk="1" hangingPunct="1"/>
            <a:endParaRPr lang="ru-RU" sz="2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400" b="1" u="sng" dirty="0" smtClean="0">
                <a:solidFill>
                  <a:schemeClr val="accent2"/>
                </a:solidFill>
              </a:rPr>
              <a:t>Три «уровня» проявления внимания:</a:t>
            </a:r>
            <a:br>
              <a:rPr lang="ru-RU" sz="3400" b="1" u="sng" dirty="0" smtClean="0">
                <a:solidFill>
                  <a:schemeClr val="accent2"/>
                </a:solidFill>
              </a:rPr>
            </a:br>
            <a:endParaRPr lang="en-US" sz="3400" b="1" u="sng" dirty="0" smtClean="0">
              <a:solidFill>
                <a:schemeClr val="accent2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dirty="0" smtClean="0"/>
              <a:t>А.  Микронавыки – отправная точка, не глубокий уровень присутствия;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dirty="0" smtClean="0"/>
              <a:t>Б.  Язык тела – цель: научиться инстинктивно использовать тело, как средство коммуникации;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dirty="0" smtClean="0"/>
              <a:t>В.  Социально эмоциональное присутствие – цель: понять качество присутствия с клиентом (безразличие или интерес)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ru-RU" dirty="0" smtClean="0">
              <a:solidFill>
                <a:srgbClr val="008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00167" y="500063"/>
            <a:ext cx="6986608" cy="3214687"/>
          </a:xfrm>
        </p:spPr>
        <p:txBody>
          <a:bodyPr anchor="ctr"/>
          <a:lstStyle/>
          <a:p>
            <a:pPr eaLnBrk="1" hangingPunct="1"/>
            <a:r>
              <a:rPr lang="ru-RU" sz="6600" dirty="0" smtClean="0">
                <a:solidFill>
                  <a:srgbClr val="34352A"/>
                </a:solidFill>
              </a:rPr>
              <a:t>Невербальная коммуникация</a:t>
            </a:r>
            <a:endParaRPr lang="uk-UA" sz="6600" dirty="0" smtClean="0">
              <a:solidFill>
                <a:srgbClr val="34352A"/>
              </a:solidFill>
            </a:endParaRPr>
          </a:p>
        </p:txBody>
      </p:sp>
      <p:pic>
        <p:nvPicPr>
          <p:cNvPr id="3" name="Содержимое 5" descr="удивление 5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0166" y="3214686"/>
            <a:ext cx="5286412" cy="3452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000100" y="2286000"/>
            <a:ext cx="7929588" cy="3125788"/>
          </a:xfrm>
        </p:spPr>
        <p:txBody>
          <a:bodyPr/>
          <a:lstStyle/>
          <a:p>
            <a:pPr eaLnBrk="1" hangingPunct="1"/>
            <a:r>
              <a:rPr lang="ru-RU" sz="3900" dirty="0" smtClean="0">
                <a:solidFill>
                  <a:srgbClr val="34352A"/>
                </a:solidFill>
              </a:rPr>
              <a:t> Слова -7 %, </a:t>
            </a:r>
            <a:endParaRPr lang="uk-UA" sz="3900" dirty="0" smtClean="0">
              <a:solidFill>
                <a:srgbClr val="34352A"/>
              </a:solidFill>
            </a:endParaRPr>
          </a:p>
          <a:p>
            <a:pPr eaLnBrk="1" hangingPunct="1"/>
            <a:r>
              <a:rPr lang="ru-RU" sz="3900" dirty="0" smtClean="0">
                <a:solidFill>
                  <a:srgbClr val="34352A"/>
                </a:solidFill>
              </a:rPr>
              <a:t> Тон голоса, интонация -</a:t>
            </a:r>
            <a:r>
              <a:rPr lang="en-US" sz="3900" dirty="0" smtClean="0">
                <a:solidFill>
                  <a:srgbClr val="34352A"/>
                </a:solidFill>
              </a:rPr>
              <a:t> </a:t>
            </a:r>
            <a:r>
              <a:rPr lang="ru-RU" sz="3900" dirty="0" smtClean="0">
                <a:solidFill>
                  <a:srgbClr val="34352A"/>
                </a:solidFill>
              </a:rPr>
              <a:t> 38%, </a:t>
            </a:r>
            <a:endParaRPr lang="uk-UA" sz="3900" dirty="0" smtClean="0">
              <a:solidFill>
                <a:srgbClr val="34352A"/>
              </a:solidFill>
            </a:endParaRPr>
          </a:p>
          <a:p>
            <a:pPr eaLnBrk="1" hangingPunct="1"/>
            <a:r>
              <a:rPr lang="ru-RU" sz="3900" dirty="0" smtClean="0">
                <a:solidFill>
                  <a:srgbClr val="34352A"/>
                </a:solidFill>
              </a:rPr>
              <a:t> Лицевые сигналы - 55%.</a:t>
            </a:r>
            <a:endParaRPr lang="uk-UA" sz="3900" dirty="0" smtClean="0">
              <a:solidFill>
                <a:srgbClr val="34352A"/>
              </a:solidFill>
            </a:endParaRPr>
          </a:p>
          <a:p>
            <a:pPr eaLnBrk="1" hangingPunct="1"/>
            <a:endParaRPr lang="uk-UA" sz="3900" dirty="0" smtClean="0">
              <a:solidFill>
                <a:srgbClr val="34352A"/>
              </a:solidFill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00100" y="357188"/>
            <a:ext cx="7715275" cy="1500187"/>
          </a:xfrm>
        </p:spPr>
        <p:txBody>
          <a:bodyPr anchor="ctr"/>
          <a:lstStyle/>
          <a:p>
            <a:pPr eaLnBrk="1" hangingPunct="1"/>
            <a:r>
              <a:rPr lang="ru-RU" sz="3000" b="1" dirty="0" smtClean="0">
                <a:solidFill>
                  <a:srgbClr val="34352A"/>
                </a:solidFill>
              </a:rPr>
              <a:t>Альберт Мехрабьен определил по каким сигналам люди определяют, нравятся они другим или нет: </a:t>
            </a:r>
            <a:endParaRPr lang="uk-UA" sz="3000" b="1" dirty="0" smtClean="0">
              <a:solidFill>
                <a:srgbClr val="34352A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00099" y="214313"/>
            <a:ext cx="7729563" cy="796925"/>
          </a:xfrm>
        </p:spPr>
        <p:txBody>
          <a:bodyPr anchor="ctr"/>
          <a:lstStyle/>
          <a:p>
            <a:pPr eaLnBrk="1" hangingPunct="1"/>
            <a:r>
              <a:rPr lang="ru-RU" sz="2100" b="1" dirty="0" smtClean="0">
                <a:solidFill>
                  <a:srgbClr val="34352A"/>
                </a:solidFill>
              </a:rPr>
              <a:t>Невербальная коммуникация Библейских героев</a:t>
            </a:r>
            <a:endParaRPr lang="uk-UA" sz="2100" dirty="0" smtClean="0">
              <a:solidFill>
                <a:srgbClr val="34352A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000099" y="928688"/>
            <a:ext cx="7901013" cy="5929312"/>
          </a:xfrm>
        </p:spPr>
        <p:txBody>
          <a:bodyPr/>
          <a:lstStyle/>
          <a:p>
            <a:pPr eaLnBrk="1" hangingPunct="1"/>
            <a:endParaRPr lang="ru-RU" sz="1700" i="1" dirty="0" smtClean="0">
              <a:solidFill>
                <a:srgbClr val="34352A"/>
              </a:solidFill>
              <a:latin typeface="Trebuchet MS" pitchFamily="34" charset="0"/>
            </a:endParaRPr>
          </a:p>
          <a:p>
            <a:pPr eaLnBrk="1" hangingPunct="1"/>
            <a:r>
              <a:rPr lang="ru-RU" sz="1600" b="1" dirty="0" smtClean="0">
                <a:solidFill>
                  <a:srgbClr val="34352A"/>
                </a:solidFill>
                <a:latin typeface="Trebuchet MS" pitchFamily="34" charset="0"/>
              </a:rPr>
              <a:t>С</a:t>
            </a:r>
            <a:r>
              <a:rPr lang="ru-RU" sz="1600" dirty="0" smtClean="0">
                <a:solidFill>
                  <a:srgbClr val="34352A"/>
                </a:solidFill>
                <a:latin typeface="Trebuchet MS" pitchFamily="34" charset="0"/>
              </a:rPr>
              <a:t>пустя несколько времени, Каин принес от плодов земли дар Господу, и Авель также принес от первородных стада своего и от тука их. И призрел Господь на Авеля и на дар его, а на Каина и на дар его не призрел. Каин сильно огорчился, и поникло лице его. И сказал Господь Каину: почему ты огорчился? и отчего поникло лице твое? если делаешь доброе, то не поднимаешь ли лица?  </a:t>
            </a:r>
            <a:r>
              <a:rPr lang="ru-RU" sz="1600" i="1" dirty="0" smtClean="0">
                <a:solidFill>
                  <a:srgbClr val="34352A"/>
                </a:solidFill>
                <a:latin typeface="Trebuchet MS" pitchFamily="34" charset="0"/>
              </a:rPr>
              <a:t>Быт. 4:3-7</a:t>
            </a:r>
          </a:p>
          <a:p>
            <a:pPr eaLnBrk="1" hangingPunct="1"/>
            <a:endParaRPr lang="ru-RU" sz="1600" b="1" dirty="0" smtClean="0">
              <a:solidFill>
                <a:srgbClr val="34352A"/>
              </a:solidFill>
              <a:latin typeface="Trebuchet MS" pitchFamily="34" charset="0"/>
            </a:endParaRPr>
          </a:p>
          <a:p>
            <a:pPr eaLnBrk="1" hangingPunct="1"/>
            <a:r>
              <a:rPr lang="ru-RU" sz="1600" dirty="0" smtClean="0">
                <a:solidFill>
                  <a:srgbClr val="34352A"/>
                </a:solidFill>
                <a:latin typeface="Trebuchet MS" pitchFamily="34" charset="0"/>
              </a:rPr>
              <a:t> </a:t>
            </a:r>
            <a:r>
              <a:rPr lang="ru-RU" sz="1600" b="1" dirty="0" smtClean="0">
                <a:solidFill>
                  <a:srgbClr val="34352A"/>
                </a:solidFill>
                <a:latin typeface="Trebuchet MS" pitchFamily="34" charset="0"/>
              </a:rPr>
              <a:t>И</a:t>
            </a:r>
            <a:r>
              <a:rPr lang="ru-RU" sz="1600" dirty="0" smtClean="0">
                <a:solidFill>
                  <a:srgbClr val="34352A"/>
                </a:solidFill>
                <a:latin typeface="Trebuchet MS" pitchFamily="34" charset="0"/>
              </a:rPr>
              <a:t> скажите: вот, и  раб твой Иаков за нами. Ибо он  сказал [сам в себе]:  умилостивлю его дарами,  которые идут предо мною, и  потом увижу лице его; может  быть, и примет меня. </a:t>
            </a:r>
            <a:r>
              <a:rPr lang="ru-RU" sz="1600" i="1" dirty="0" smtClean="0">
                <a:solidFill>
                  <a:srgbClr val="34352A"/>
                </a:solidFill>
                <a:latin typeface="Trebuchet MS" pitchFamily="34" charset="0"/>
              </a:rPr>
              <a:t>Быт.32:20</a:t>
            </a:r>
          </a:p>
          <a:p>
            <a:pPr eaLnBrk="1" hangingPunct="1"/>
            <a:endParaRPr lang="uk-UA" sz="1600" i="1" dirty="0" smtClean="0">
              <a:solidFill>
                <a:srgbClr val="34352A"/>
              </a:solidFill>
              <a:latin typeface="Trebuchet MS" pitchFamily="34" charset="0"/>
            </a:endParaRPr>
          </a:p>
          <a:p>
            <a:pPr eaLnBrk="1" hangingPunct="1"/>
            <a:r>
              <a:rPr lang="ru-RU" sz="1600" b="1" dirty="0" smtClean="0">
                <a:solidFill>
                  <a:srgbClr val="34352A"/>
                </a:solidFill>
                <a:latin typeface="Trebuchet MS" pitchFamily="34" charset="0"/>
              </a:rPr>
              <a:t> И</a:t>
            </a:r>
            <a:r>
              <a:rPr lang="ru-RU" sz="1600" dirty="0" smtClean="0">
                <a:solidFill>
                  <a:srgbClr val="34352A"/>
                </a:solidFill>
                <a:latin typeface="Trebuchet MS" pitchFamily="34" charset="0"/>
              </a:rPr>
              <a:t>аков сказал: нет,  если я приобрел благоволение в  очах твоих, прими дар мой от  руки моей, ибо я увидел лице твое, как бы кто увидел лице Божие, и ты был благосклонен  ко мне; </a:t>
            </a:r>
            <a:r>
              <a:rPr lang="ru-RU" sz="1600" i="1" dirty="0" smtClean="0">
                <a:solidFill>
                  <a:srgbClr val="34352A"/>
                </a:solidFill>
                <a:latin typeface="Trebuchet MS" pitchFamily="34" charset="0"/>
              </a:rPr>
              <a:t>Быт.33:10</a:t>
            </a:r>
          </a:p>
          <a:p>
            <a:pPr eaLnBrk="1" hangingPunct="1"/>
            <a:endParaRPr lang="uk-UA" sz="1600" i="1" dirty="0" smtClean="0">
              <a:solidFill>
                <a:srgbClr val="34352A"/>
              </a:solidFill>
              <a:latin typeface="Trebuchet MS" pitchFamily="34" charset="0"/>
            </a:endParaRPr>
          </a:p>
          <a:p>
            <a:pPr eaLnBrk="1" hangingPunct="1"/>
            <a:r>
              <a:rPr lang="ru-RU" sz="1600" b="1" dirty="0" smtClean="0">
                <a:solidFill>
                  <a:srgbClr val="34352A"/>
                </a:solidFill>
                <a:latin typeface="Trebuchet MS" pitchFamily="34" charset="0"/>
              </a:rPr>
              <a:t>И</a:t>
            </a:r>
            <a:r>
              <a:rPr lang="ru-RU" sz="1600" dirty="0" smtClean="0">
                <a:solidFill>
                  <a:srgbClr val="34352A"/>
                </a:solidFill>
                <a:latin typeface="Trebuchet MS" pitchFamily="34" charset="0"/>
              </a:rPr>
              <a:t> послал Иаков, и призвал Рахиль и Лию в поле, к [стаду] мелкого скота своего,  и сказал им: я вижу лице отца вашего, что оно ко мне не таково, как было вчера и третьего дня; но Бог отца моего был со мною; вы сами знаете, что я всеми силами служил отцу вашему, </a:t>
            </a:r>
            <a:r>
              <a:rPr lang="ru-RU" sz="1600" i="1" dirty="0" smtClean="0">
                <a:solidFill>
                  <a:srgbClr val="34352A"/>
                </a:solidFill>
                <a:latin typeface="Trebuchet MS" pitchFamily="34" charset="0"/>
              </a:rPr>
              <a:t>Быт.31:4-6</a:t>
            </a:r>
          </a:p>
          <a:p>
            <a:pPr eaLnBrk="1" hangingPunct="1"/>
            <a:endParaRPr lang="uk-UA" sz="2100" i="1" dirty="0" smtClean="0">
              <a:solidFill>
                <a:srgbClr val="34352A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smtClean="0">
                <a:solidFill>
                  <a:srgbClr val="34352A"/>
                </a:solidFill>
              </a:rPr>
              <a:t>Мимика</a:t>
            </a:r>
            <a:endParaRPr lang="uk-UA" smtClean="0">
              <a:solidFill>
                <a:srgbClr val="34352A"/>
              </a:solidFill>
            </a:endParaRPr>
          </a:p>
        </p:txBody>
      </p:sp>
      <p:pic>
        <p:nvPicPr>
          <p:cNvPr id="4" name="Содержимое 3" descr="smile большая.jpg"/>
          <p:cNvPicPr>
            <a:picLocks noGrp="1" noChangeAspect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214938" y="3714750"/>
            <a:ext cx="2562225" cy="2641600"/>
          </a:xfrm>
        </p:spPr>
      </p:pic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285875" y="1571625"/>
            <a:ext cx="7000875" cy="209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dirty="0">
                <a:latin typeface="Georgia" pitchFamily="18" charset="0"/>
              </a:rPr>
              <a:t>К мимике мы относим все изменения, которые можно наблюдать на лице человека, включая и психосоматические процессы, например покраснение.</a:t>
            </a:r>
            <a:endParaRPr lang="ru-RU" dirty="0">
              <a:latin typeface="Georgia" pitchFamily="18" charset="0"/>
            </a:endParaRPr>
          </a:p>
          <a:p>
            <a:endParaRPr lang="uk-UA" dirty="0"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Другая 1">
      <a:dk1>
        <a:sysClr val="windowText" lastClr="000000"/>
      </a:dk1>
      <a:lt1>
        <a:srgbClr val="FFFFFF"/>
      </a:lt1>
      <a:dk2>
        <a:srgbClr val="B13F9A"/>
      </a:dk2>
      <a:lt2>
        <a:srgbClr val="F6E8F3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229</TotalTime>
  <Words>750</Words>
  <Application>Microsoft Office PowerPoint</Application>
  <PresentationFormat>Экран (4:3)</PresentationFormat>
  <Paragraphs>88</Paragraphs>
  <Slides>17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Солнцестояние</vt:lpstr>
      <vt:lpstr>                  Урок №3 </vt:lpstr>
      <vt:lpstr>Занятие №2</vt:lpstr>
      <vt:lpstr>Базовые коммуникативные умения для эффективной помощи (Иган)</vt:lpstr>
      <vt:lpstr>Первый набор коммуникативных умений</vt:lpstr>
      <vt:lpstr>Три «уровня» проявления внимания: </vt:lpstr>
      <vt:lpstr>Невербальная коммуникация</vt:lpstr>
      <vt:lpstr>Альберт Мехрабьен определил по каким сигналам люди определяют, нравятся они другим или нет: </vt:lpstr>
      <vt:lpstr>Невербальная коммуникация Библейских героев</vt:lpstr>
      <vt:lpstr>Мимика</vt:lpstr>
      <vt:lpstr>                             Поза</vt:lpstr>
      <vt:lpstr>Слайд 11</vt:lpstr>
      <vt:lpstr>Слайд 12</vt:lpstr>
      <vt:lpstr>                                      Жесты Жест (от лат. gestus — движение тела) — некоторое действие или движение человеческого тела или его части, имеющее определённое значение или смысл, то есть являющееся знаком или символом. </vt:lpstr>
      <vt:lpstr>Дистанция между людьми</vt:lpstr>
      <vt:lpstr>Слайд 15</vt:lpstr>
      <vt:lpstr>Микронавыки для практики</vt:lpstr>
      <vt:lpstr>Иакова 1:19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Наташа</dc:creator>
  <cp:lastModifiedBy>Наташа</cp:lastModifiedBy>
  <cp:revision>24</cp:revision>
  <dcterms:created xsi:type="dcterms:W3CDTF">2016-06-17T10:39:11Z</dcterms:created>
  <dcterms:modified xsi:type="dcterms:W3CDTF">2016-06-18T14:22:03Z</dcterms:modified>
</cp:coreProperties>
</file>