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8" r:id="rId2"/>
    <p:sldId id="278" r:id="rId3"/>
    <p:sldId id="279" r:id="rId4"/>
    <p:sldId id="263" r:id="rId5"/>
    <p:sldId id="264" r:id="rId6"/>
    <p:sldId id="265" r:id="rId7"/>
    <p:sldId id="267" r:id="rId8"/>
    <p:sldId id="273" r:id="rId9"/>
    <p:sldId id="274" r:id="rId10"/>
  </p:sldIdLst>
  <p:sldSz cx="10058400" cy="7772400"/>
  <p:notesSz cx="6934200" cy="939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99"/>
    <a:srgbClr val="CCFFCC"/>
    <a:srgbClr val="FFFF00"/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00"/>
  </p:normalViewPr>
  <p:slideViewPr>
    <p:cSldViewPr>
      <p:cViewPr varScale="1">
        <p:scale>
          <a:sx n="44" d="100"/>
          <a:sy n="44" d="100"/>
        </p:scale>
        <p:origin x="-1315" y="-67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5800"/>
            <a:ext cx="46355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BE94B68-3B71-42BB-BDD9-66819394AE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22845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7300" y="1271588"/>
            <a:ext cx="75438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7300" y="4083050"/>
            <a:ext cx="75438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FCDC-D440-4ED3-9F36-6A729A665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6852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D921F-DC4D-41E7-B089-2EED3B6221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0231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37337" cy="6632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13427-67CD-4709-B0A2-3A0178EFA3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97107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03238" y="1812925"/>
            <a:ext cx="9051925" cy="5130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2E8A-483E-4D4D-837F-A6E11EC9AB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150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59FA8-8B45-44F4-A5E1-D5B36A09C4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251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5200650"/>
            <a:ext cx="8675688" cy="17002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3DCD5-4AB2-43BB-9BDD-89024A6DBF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436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812925"/>
            <a:ext cx="4449763" cy="5130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97C9F-4C36-4EB6-ADD3-CFFEDD687D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9075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5688" cy="15017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2150" y="2838450"/>
            <a:ext cx="4256088" cy="41767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92700" y="2838450"/>
            <a:ext cx="4275138" cy="41767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976C4-A72E-4102-B8EC-4ACBD48F0B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248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6794-54D9-4270-9A9C-C59F63A063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3510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80ADD-390F-4AC5-B71D-7AEF8D262C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8260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36DDB-86B7-442E-8549-4834624DD0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6253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EA565-0EF0-46CF-8E0D-46DAC8483E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7588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501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02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78663"/>
            <a:ext cx="318452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03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8AFC249-8742-44BC-8A06-2F54F91AD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10191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defTabSz="10191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defTabSz="10191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defTabSz="10191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defTabSz="1019175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defTabSz="1019175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defTabSz="1019175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defTabSz="1019175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30"/>
          <p:cNvGrpSpPr>
            <a:grpSpLocks/>
          </p:cNvGrpSpPr>
          <p:nvPr/>
        </p:nvGrpSpPr>
        <p:grpSpPr bwMode="auto">
          <a:xfrm>
            <a:off x="2005013" y="214313"/>
            <a:ext cx="3503612" cy="7315200"/>
            <a:chOff x="0" y="0"/>
            <a:chExt cx="2016" cy="4320"/>
          </a:xfrm>
        </p:grpSpPr>
        <p:sp>
          <p:nvSpPr>
            <p:cNvPr id="3083" name="Rectangle 1031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3084" name="Freeform 1032"/>
            <p:cNvSpPr>
              <a:spLocks/>
            </p:cNvSpPr>
            <p:nvPr/>
          </p:nvSpPr>
          <p:spPr bwMode="auto">
            <a:xfrm>
              <a:off x="288" y="0"/>
              <a:ext cx="1728" cy="735"/>
            </a:xfrm>
            <a:custGeom>
              <a:avLst/>
              <a:gdLst>
                <a:gd name="T0" fmla="*/ 1728 w 1728"/>
                <a:gd name="T1" fmla="*/ 0 h 735"/>
                <a:gd name="T2" fmla="*/ 1728 w 1728"/>
                <a:gd name="T3" fmla="*/ 480 h 735"/>
                <a:gd name="T4" fmla="*/ 380 w 1728"/>
                <a:gd name="T5" fmla="*/ 482 h 735"/>
                <a:gd name="T6" fmla="*/ 354 w 1728"/>
                <a:gd name="T7" fmla="*/ 480 h 735"/>
                <a:gd name="T8" fmla="*/ 308 w 1728"/>
                <a:gd name="T9" fmla="*/ 489 h 735"/>
                <a:gd name="T10" fmla="*/ 246 w 1728"/>
                <a:gd name="T11" fmla="*/ 531 h 735"/>
                <a:gd name="T12" fmla="*/ 206 w 1728"/>
                <a:gd name="T13" fmla="*/ 597 h 735"/>
                <a:gd name="T14" fmla="*/ 192 w 1728"/>
                <a:gd name="T15" fmla="*/ 666 h 735"/>
                <a:gd name="T16" fmla="*/ 192 w 1728"/>
                <a:gd name="T17" fmla="*/ 735 h 735"/>
                <a:gd name="T18" fmla="*/ 0 w 1728"/>
                <a:gd name="T19" fmla="*/ 735 h 735"/>
                <a:gd name="T20" fmla="*/ 0 w 1728"/>
                <a:gd name="T21" fmla="*/ 480 h 735"/>
                <a:gd name="T22" fmla="*/ 0 w 1728"/>
                <a:gd name="T23" fmla="*/ 0 h 735"/>
                <a:gd name="T24" fmla="*/ 1728 w 1728"/>
                <a:gd name="T25" fmla="*/ 0 h 7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075" name="Rectangle 1033"/>
          <p:cNvSpPr>
            <a:spLocks noChangeArrowheads="1"/>
          </p:cNvSpPr>
          <p:nvPr/>
        </p:nvSpPr>
        <p:spPr bwMode="auto">
          <a:xfrm>
            <a:off x="492125" y="214313"/>
            <a:ext cx="1525588" cy="7315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grpSp>
        <p:nvGrpSpPr>
          <p:cNvPr id="3076" name="Group 1034"/>
          <p:cNvGrpSpPr>
            <a:grpSpLocks/>
          </p:cNvGrpSpPr>
          <p:nvPr/>
        </p:nvGrpSpPr>
        <p:grpSpPr bwMode="auto">
          <a:xfrm>
            <a:off x="1357313" y="501650"/>
            <a:ext cx="8229600" cy="438150"/>
            <a:chOff x="144" y="1248"/>
            <a:chExt cx="4656" cy="201"/>
          </a:xfrm>
        </p:grpSpPr>
        <p:sp>
          <p:nvSpPr>
            <p:cNvPr id="3081" name="AutoShape 1035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3082" name="AutoShape 1036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307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195638" y="1192212"/>
            <a:ext cx="6862762" cy="4782219"/>
          </a:xfrm>
          <a:noFill/>
        </p:spPr>
        <p:txBody>
          <a:bodyPr lIns="102541" tIns="51272" rIns="102541" bIns="51272"/>
          <a:lstStyle/>
          <a:p>
            <a:pPr algn="ctr"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endParaRPr lang="ru-RU" altLang="ru-RU" sz="2800" dirty="0" smtClean="0">
              <a:latin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r>
              <a:rPr lang="ru-RU" altLang="ru-RU" sz="4800" b="1" dirty="0" smtClean="0">
                <a:latin typeface="Lucida Sans Unicode" panose="020B060203050402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r>
              <a:rPr lang="ru-RU" altLang="ru-RU" sz="4800" b="1" dirty="0" smtClean="0">
                <a:latin typeface="Lucida Sans Unicode" panose="020B0602030504020204" pitchFamily="34" charset="0"/>
              </a:rPr>
              <a:t>История клиента. </a:t>
            </a:r>
          </a:p>
          <a:p>
            <a:pPr algn="ctr"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r>
              <a:rPr lang="ru-RU" altLang="ru-RU" sz="4800" b="1" dirty="0" smtClean="0">
                <a:latin typeface="Lucida Sans Unicode" panose="020B0602030504020204" pitchFamily="34" charset="0"/>
              </a:rPr>
              <a:t>Процесс консультирования. Цели. </a:t>
            </a:r>
            <a:endParaRPr lang="ru-RU" altLang="ru-RU" sz="4800" dirty="0" smtClean="0">
              <a:latin typeface="Lucida Sans Unicode" panose="020B0602030504020204" pitchFamily="34" charset="0"/>
            </a:endParaRPr>
          </a:p>
          <a:p>
            <a:pPr algn="ctr"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endParaRPr lang="ru-RU" altLang="ru-RU" sz="4800" dirty="0" smtClean="0">
              <a:latin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800" dirty="0" smtClean="0"/>
          </a:p>
        </p:txBody>
      </p:sp>
      <p:sp>
        <p:nvSpPr>
          <p:cNvPr id="3078" name="Line 36"/>
          <p:cNvSpPr>
            <a:spLocks noChangeShapeType="1"/>
          </p:cNvSpPr>
          <p:nvPr/>
        </p:nvSpPr>
        <p:spPr bwMode="auto">
          <a:xfrm>
            <a:off x="3771900" y="6391275"/>
            <a:ext cx="47783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Rectangle 37"/>
          <p:cNvSpPr>
            <a:spLocks noChangeArrowheads="1"/>
          </p:cNvSpPr>
          <p:nvPr/>
        </p:nvSpPr>
        <p:spPr bwMode="auto">
          <a:xfrm>
            <a:off x="4889500" y="6477000"/>
            <a:ext cx="25161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35" tIns="50917" rIns="101835" bIns="50917">
            <a:spAutoFit/>
          </a:bodyPr>
          <a:lstStyle>
            <a:lvl1pPr defTabSz="1019175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ru-RU" altLang="ru-RU" sz="2400" i="1" dirty="0">
                <a:latin typeface="Tahoma" panose="020B0604030504040204" pitchFamily="34" charset="0"/>
              </a:rPr>
              <a:t>Оля </a:t>
            </a:r>
            <a:r>
              <a:rPr kumimoji="1" lang="ru-RU" altLang="ru-RU" sz="2400" i="1" dirty="0" smtClean="0">
                <a:latin typeface="Tahoma" panose="020B0604030504040204" pitchFamily="34" charset="0"/>
              </a:rPr>
              <a:t>Аракелян</a:t>
            </a:r>
            <a:endParaRPr kumimoji="1" lang="ru-RU" altLang="ru-RU" sz="2400" i="1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ru-RU" altLang="ru-RU" sz="1600" i="1" dirty="0">
                <a:latin typeface="Tahoma" panose="020B0604030504040204" pitchFamily="34" charset="0"/>
              </a:rPr>
              <a:t>      </a:t>
            </a:r>
            <a:r>
              <a:rPr kumimoji="1" lang="ru-RU" altLang="ru-RU" sz="1600" i="1" dirty="0" smtClean="0">
                <a:latin typeface="Tahoma" panose="020B0604030504040204" pitchFamily="34" charset="0"/>
              </a:rPr>
              <a:t>2015 г.</a:t>
            </a:r>
            <a:endParaRPr kumimoji="1" lang="ru-RU" altLang="ru-RU" sz="1600" i="1" dirty="0">
              <a:latin typeface="Tahoma" panose="020B0604030504040204" pitchFamily="34" charset="0"/>
            </a:endParaRPr>
          </a:p>
        </p:txBody>
      </p:sp>
      <p:graphicFrame>
        <p:nvGraphicFramePr>
          <p:cNvPr id="3080" name="Object 1026" descr="часы"/>
          <p:cNvGraphicFramePr>
            <a:graphicFrameLocks noChangeAspect="1"/>
          </p:cNvGraphicFramePr>
          <p:nvPr/>
        </p:nvGraphicFramePr>
        <p:xfrm>
          <a:off x="419100" y="1981200"/>
          <a:ext cx="2362200" cy="1512888"/>
        </p:xfrm>
        <a:graphic>
          <a:graphicData uri="http://schemas.openxmlformats.org/presentationml/2006/ole">
            <p:oleObj spid="_x0000_s3089" name="Image" r:id="rId3" imgW="1624824" imgH="104127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smtClean="0"/>
              <a:t>Какие виды информации мы можем собрать во время консультирования?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2) Информация, которую мы получаем во время общения с клиентом (ситуации, реакции, переживания, мысли и т.д.).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ru-RU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 smtClean="0"/>
              <a:t>2) Информация, которую мы получаем невербальным путем (настроение, переживания, отношение к сказанному).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ru-RU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 smtClean="0"/>
              <a:t>3) Информация </a:t>
            </a:r>
            <a:r>
              <a:rPr lang="ru-RU" sz="2800" dirty="0" err="1" smtClean="0"/>
              <a:t>фактологического</a:t>
            </a:r>
            <a:r>
              <a:rPr lang="ru-RU" sz="2800" dirty="0" smtClean="0"/>
              <a:t> характера (бланк опроса).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uk-UA" altLang="ru-R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17525"/>
            <a:ext cx="9051925" cy="1295400"/>
          </a:xfrm>
        </p:spPr>
        <p:txBody>
          <a:bodyPr/>
          <a:lstStyle/>
          <a:p>
            <a:pPr algn="ctr" eaLnBrk="1" hangingPunct="1"/>
            <a:r>
              <a:rPr lang="uk-UA" altLang="ru-RU" sz="4000" smtClean="0"/>
              <a:t>Что делать с собранной информацией? </a:t>
            </a:r>
            <a:br>
              <a:rPr lang="uk-UA" altLang="ru-RU" sz="4000" smtClean="0"/>
            </a:br>
            <a:endParaRPr lang="uk-UA" altLang="ru-RU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000000"/>
                </a:solidFill>
              </a:rPr>
              <a:t>Прогнозирование </a:t>
            </a:r>
            <a:r>
              <a:rPr lang="ru-RU" altLang="ru-RU" dirty="0" err="1" smtClean="0">
                <a:solidFill>
                  <a:srgbClr val="000000"/>
                </a:solidFill>
              </a:rPr>
              <a:t>работи</a:t>
            </a:r>
            <a:r>
              <a:rPr lang="ru-RU" altLang="ru-RU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Проблемы, цели ---&gt; подходы, методы</a:t>
            </a:r>
          </a:p>
          <a:p>
            <a:pPr eaLnBrk="1" hangingPunct="1"/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dirty="0" smtClean="0">
                <a:solidFill>
                  <a:srgbClr val="000000"/>
                </a:solidFill>
              </a:rPr>
              <a:t>Планирование длительности вмешательства: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краткосрочное (3 - 8 </a:t>
            </a:r>
            <a:r>
              <a:rPr lang="ru-RU" altLang="ru-RU" dirty="0" err="1" smtClean="0">
                <a:solidFill>
                  <a:srgbClr val="000000"/>
                </a:solidFill>
              </a:rPr>
              <a:t>сесий</a:t>
            </a:r>
            <a:r>
              <a:rPr lang="ru-RU" altLang="ru-RU" dirty="0" smtClean="0">
                <a:solidFill>
                  <a:srgbClr val="000000"/>
                </a:solidFill>
              </a:rPr>
              <a:t>) /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долгосрочное (9 -16 </a:t>
            </a:r>
            <a:r>
              <a:rPr lang="ru-RU" altLang="ru-RU" dirty="0" err="1" smtClean="0">
                <a:solidFill>
                  <a:srgbClr val="000000"/>
                </a:solidFill>
              </a:rPr>
              <a:t>сесий</a:t>
            </a:r>
            <a:r>
              <a:rPr lang="ru-RU" altLang="ru-RU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ru-RU" dirty="0" smtClean="0"/>
          </a:p>
          <a:p>
            <a:pPr eaLnBrk="1" hangingPunct="1"/>
            <a:endParaRPr lang="uk-UA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dirty="0" err="1" smtClean="0"/>
              <a:t>Фазы</a:t>
            </a:r>
            <a:r>
              <a:rPr lang="uk-UA" altLang="ru-RU" dirty="0" smtClean="0"/>
              <a:t> </a:t>
            </a:r>
            <a:r>
              <a:rPr lang="uk-UA" altLang="ru-RU" dirty="0" err="1" smtClean="0"/>
              <a:t>консультирования</a:t>
            </a:r>
            <a:r>
              <a:rPr lang="uk-UA" altLang="ru-RU" dirty="0" smtClean="0"/>
              <a:t>:</a:t>
            </a:r>
          </a:p>
        </p:txBody>
      </p:sp>
      <p:graphicFrame>
        <p:nvGraphicFramePr>
          <p:cNvPr id="136233" name="Group 41"/>
          <p:cNvGraphicFramePr>
            <a:graphicFrameLocks noGrp="1"/>
          </p:cNvGraphicFramePr>
          <p:nvPr>
            <p:ph idx="1"/>
          </p:nvPr>
        </p:nvGraphicFramePr>
        <p:xfrm>
          <a:off x="503238" y="1812925"/>
          <a:ext cx="9058275" cy="5148264"/>
        </p:xfrm>
        <a:graphic>
          <a:graphicData uri="http://schemas.openxmlformats.org/drawingml/2006/table">
            <a:tbl>
              <a:tblPr/>
              <a:tblGrid>
                <a:gridCol w="4529137"/>
                <a:gridCol w="4529138"/>
              </a:tblGrid>
              <a:tr h="1287463"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Начальная фаза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___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1285875"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Сбор информации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______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287463"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«Рабочая» фаза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___________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1287463"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 Завершение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449263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449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</a:tabLst>
                      </a:pPr>
                      <a:r>
                        <a:rPr kumimoji="0" lang="ru-RU" alt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__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1. Начальная фаза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656" y="1606550"/>
            <a:ext cx="9793088" cy="595205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u="sng" dirty="0" smtClean="0">
                <a:solidFill>
                  <a:srgbClr val="000000"/>
                </a:solidFill>
              </a:rPr>
              <a:t>Задачи: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dirty="0" smtClean="0">
                <a:solidFill>
                  <a:srgbClr val="000000"/>
                </a:solidFill>
              </a:rPr>
              <a:t>1) Объяснение клиенту процесса консультирования.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b="1" dirty="0" smtClean="0">
                <a:solidFill>
                  <a:srgbClr val="000000"/>
                </a:solidFill>
              </a:rPr>
              <a:t>2) Построение доверительных отношений с клиентом</a:t>
            </a:r>
            <a:r>
              <a:rPr lang="ru-RU" altLang="ru-RU" sz="3200" dirty="0" smtClean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dirty="0" smtClean="0">
                <a:solidFill>
                  <a:srgbClr val="000000"/>
                </a:solidFill>
              </a:rPr>
              <a:t>3) Получение общего понимания о проблеме клиента.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dirty="0" smtClean="0">
                <a:solidFill>
                  <a:srgbClr val="000000"/>
                </a:solidFill>
              </a:rPr>
              <a:t>4) Определение цели вмешательства -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3200" dirty="0" smtClean="0">
                <a:solidFill>
                  <a:srgbClr val="000000"/>
                </a:solidFill>
              </a:rPr>
              <a:t>«Каким бы Вы хотели видеть результат нашей работы?»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altLang="ru-RU" sz="2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smtClean="0"/>
              <a:t>Постановка ц</a:t>
            </a:r>
            <a:r>
              <a:rPr lang="ru-RU" altLang="ru-RU" sz="4000" smtClean="0"/>
              <a:t>е</a:t>
            </a:r>
            <a:r>
              <a:rPr lang="uk-UA" altLang="ru-RU" sz="4000" smtClean="0"/>
              <a:t>лей </a:t>
            </a:r>
            <a:r>
              <a:rPr lang="ru-RU" altLang="ru-RU" sz="4000" smtClean="0"/>
              <a:t>по</a:t>
            </a:r>
            <a:r>
              <a:rPr lang="uk-UA" altLang="ru-RU" sz="4000" smtClean="0"/>
              <a:t> технологии </a:t>
            </a:r>
            <a:r>
              <a:rPr lang="en-US" altLang="ru-RU" sz="4000" smtClean="0"/>
              <a:t>SMART</a:t>
            </a:r>
            <a:endParaRPr lang="uk-UA" altLang="ru-RU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812925"/>
            <a:ext cx="9577388" cy="5745163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altLang="ru-RU" sz="3400" b="1" smtClean="0">
                <a:latin typeface="Times New Roman" panose="02020603050405020304" pitchFamily="18" charset="0"/>
              </a:rPr>
              <a:t>S</a:t>
            </a:r>
            <a:r>
              <a:rPr lang="en-US" altLang="ru-RU" sz="3400" b="1" smtClean="0">
                <a:latin typeface="Times New Roman" panose="02020603050405020304" pitchFamily="18" charset="0"/>
              </a:rPr>
              <a:t> – </a:t>
            </a:r>
            <a:r>
              <a:rPr lang="ru-RU" altLang="ru-RU" sz="3400" b="1" smtClean="0">
                <a:latin typeface="Times New Roman" panose="02020603050405020304" pitchFamily="18" charset="0"/>
              </a:rPr>
              <a:t>Specific </a:t>
            </a:r>
            <a:r>
              <a:rPr lang="en-US" altLang="ru-RU" sz="3400" b="1" smtClean="0">
                <a:latin typeface="Times New Roman" panose="02020603050405020304" pitchFamily="18" charset="0"/>
              </a:rPr>
              <a:t>= </a:t>
            </a:r>
            <a:r>
              <a:rPr lang="ru-RU" altLang="ru-RU" sz="3400" b="1" smtClean="0">
                <a:latin typeface="Times New Roman" panose="02020603050405020304" pitchFamily="18" charset="0"/>
              </a:rPr>
              <a:t>Конкретн</a:t>
            </a:r>
            <a:r>
              <a:rPr lang="uk-UA" altLang="ru-RU" sz="3400" b="1" smtClean="0">
                <a:latin typeface="Times New Roman" panose="02020603050405020304" pitchFamily="18" charset="0"/>
              </a:rPr>
              <a:t>ая</a:t>
            </a:r>
            <a:endParaRPr lang="en-US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endParaRPr lang="ru-RU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ru-RU" altLang="ru-RU" sz="3400" b="1" smtClean="0">
                <a:latin typeface="Times New Roman" panose="02020603050405020304" pitchFamily="18" charset="0"/>
              </a:rPr>
              <a:t>M</a:t>
            </a:r>
            <a:r>
              <a:rPr lang="en-US" altLang="ru-RU" sz="3400" b="1" smtClean="0">
                <a:latin typeface="Times New Roman" panose="02020603050405020304" pitchFamily="18" charset="0"/>
              </a:rPr>
              <a:t> </a:t>
            </a:r>
            <a:r>
              <a:rPr lang="ru-RU" altLang="ru-RU" sz="3400" b="1" smtClean="0">
                <a:latin typeface="Times New Roman" panose="02020603050405020304" pitchFamily="18" charset="0"/>
              </a:rPr>
              <a:t>– Measurable </a:t>
            </a:r>
            <a:r>
              <a:rPr lang="uk-UA" altLang="ru-RU" sz="3400" b="1" smtClean="0">
                <a:latin typeface="Times New Roman" panose="02020603050405020304" pitchFamily="18" charset="0"/>
              </a:rPr>
              <a:t>= Измеримая</a:t>
            </a:r>
            <a:endParaRPr lang="en-US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endParaRPr lang="en-US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ru-RU" altLang="ru-RU" sz="3400" b="1" smtClean="0">
                <a:latin typeface="Times New Roman" panose="02020603050405020304" pitchFamily="18" charset="0"/>
              </a:rPr>
              <a:t>A</a:t>
            </a:r>
            <a:r>
              <a:rPr lang="en-US" altLang="ru-RU" sz="3400" b="1" smtClean="0">
                <a:latin typeface="Times New Roman" panose="02020603050405020304" pitchFamily="18" charset="0"/>
              </a:rPr>
              <a:t> </a:t>
            </a:r>
            <a:r>
              <a:rPr lang="ru-RU" altLang="ru-RU" sz="3400" b="1" smtClean="0">
                <a:latin typeface="Times New Roman" panose="02020603050405020304" pitchFamily="18" charset="0"/>
              </a:rPr>
              <a:t>– Attainable </a:t>
            </a:r>
            <a:r>
              <a:rPr lang="uk-UA" altLang="ru-RU" sz="3400" b="1" smtClean="0">
                <a:latin typeface="Times New Roman" panose="02020603050405020304" pitchFamily="18" charset="0"/>
              </a:rPr>
              <a:t>= Достежимая</a:t>
            </a:r>
            <a:endParaRPr lang="en-US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endParaRPr lang="ru-RU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ru-RU" altLang="ru-RU" sz="3400" b="1" smtClean="0">
                <a:latin typeface="Times New Roman" panose="02020603050405020304" pitchFamily="18" charset="0"/>
              </a:rPr>
              <a:t>R </a:t>
            </a:r>
            <a:r>
              <a:rPr lang="en-US" altLang="ru-RU" sz="3400" b="1" smtClean="0">
                <a:latin typeface="Times New Roman" panose="02020603050405020304" pitchFamily="18" charset="0"/>
              </a:rPr>
              <a:t>–</a:t>
            </a:r>
            <a:r>
              <a:rPr lang="ru-RU" altLang="ru-RU" sz="3400" b="1" smtClean="0">
                <a:latin typeface="Times New Roman" panose="02020603050405020304" pitchFamily="18" charset="0"/>
              </a:rPr>
              <a:t> Re</a:t>
            </a:r>
            <a:r>
              <a:rPr lang="en-US" altLang="ru-RU" sz="3400" b="1" smtClean="0">
                <a:latin typeface="Times New Roman" panose="02020603050405020304" pitchFamily="18" charset="0"/>
              </a:rPr>
              <a:t>alistic</a:t>
            </a:r>
            <a:r>
              <a:rPr lang="ru-RU" altLang="ru-RU" sz="3400" b="1" smtClean="0">
                <a:latin typeface="Times New Roman" panose="02020603050405020304" pitchFamily="18" charset="0"/>
              </a:rPr>
              <a:t> </a:t>
            </a:r>
            <a:r>
              <a:rPr lang="uk-UA" altLang="ru-RU" sz="3400" b="1" smtClean="0">
                <a:latin typeface="Times New Roman" panose="02020603050405020304" pitchFamily="18" charset="0"/>
              </a:rPr>
              <a:t>= </a:t>
            </a:r>
            <a:r>
              <a:rPr lang="ru-RU" altLang="ru-RU" sz="3400" b="1" smtClean="0">
                <a:latin typeface="Times New Roman" panose="02020603050405020304" pitchFamily="18" charset="0"/>
              </a:rPr>
              <a:t>Реал</a:t>
            </a:r>
            <a:r>
              <a:rPr lang="uk-UA" altLang="ru-RU" sz="3400" b="1" smtClean="0">
                <a:latin typeface="Times New Roman" panose="02020603050405020304" pitchFamily="18" charset="0"/>
              </a:rPr>
              <a:t>истичная</a:t>
            </a:r>
            <a:endParaRPr lang="en-US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endParaRPr lang="ru-RU" altLang="ru-RU" sz="3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uk-UA" altLang="ru-RU" sz="3400" b="1" smtClean="0">
                <a:latin typeface="Times New Roman" panose="02020603050405020304" pitchFamily="18" charset="0"/>
              </a:rPr>
              <a:t>T </a:t>
            </a:r>
            <a:r>
              <a:rPr lang="en-US" altLang="ru-RU" sz="3400" b="1" smtClean="0">
                <a:latin typeface="Times New Roman" panose="02020603050405020304" pitchFamily="18" charset="0"/>
              </a:rPr>
              <a:t>–</a:t>
            </a:r>
            <a:r>
              <a:rPr lang="uk-UA" altLang="ru-RU" sz="3400" b="1" smtClean="0">
                <a:latin typeface="Times New Roman" panose="02020603050405020304" pitchFamily="18" charset="0"/>
              </a:rPr>
              <a:t> Time</a:t>
            </a:r>
            <a:r>
              <a:rPr lang="ru-RU" altLang="ru-RU" sz="3400" b="1" smtClean="0">
                <a:latin typeface="Times New Roman" panose="02020603050405020304" pitchFamily="18" charset="0"/>
              </a:rPr>
              <a:t>-bound (deadline) </a:t>
            </a:r>
            <a:r>
              <a:rPr lang="uk-UA" altLang="ru-RU" sz="3400" b="1" smtClean="0">
                <a:latin typeface="Times New Roman" panose="02020603050405020304" pitchFamily="18" charset="0"/>
              </a:rPr>
              <a:t>= Определенная во времени</a:t>
            </a:r>
            <a:r>
              <a:rPr lang="uk-UA" altLang="ru-RU" sz="3400" smtClean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dirty="0" smtClean="0"/>
              <a:t>2. </a:t>
            </a:r>
            <a:r>
              <a:rPr lang="uk-UA" altLang="ru-RU" dirty="0" err="1" smtClean="0"/>
              <a:t>Сбор</a:t>
            </a:r>
            <a:r>
              <a:rPr lang="uk-UA" altLang="ru-RU" dirty="0" smtClean="0"/>
              <a:t> </a:t>
            </a:r>
            <a:r>
              <a:rPr lang="uk-UA" altLang="ru-RU" dirty="0" err="1" smtClean="0"/>
              <a:t>информации</a:t>
            </a:r>
            <a:endParaRPr lang="uk-UA" altLang="ru-RU" dirty="0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812924"/>
            <a:ext cx="9051925" cy="59594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b="1" dirty="0" smtClean="0">
                <a:solidFill>
                  <a:srgbClr val="000000"/>
                </a:solidFill>
              </a:rPr>
              <a:t>Какую информацию нам важно собрать?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1. Проблема и все, что с ней связано (чувства, мысли, поведение);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2. Семейное положение;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3. Состояние здоровья;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4. Социальный и экономический статус;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5. Детство;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6. Духовная сфера жизни.</a:t>
            </a:r>
          </a:p>
          <a:p>
            <a:pPr eaLnBrk="1" hangingPunct="1"/>
            <a:endParaRPr lang="uk-UA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3. “Рабочая” фаза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812925"/>
            <a:ext cx="9134475" cy="5602288"/>
          </a:xfrm>
        </p:spPr>
        <p:txBody>
          <a:bodyPr/>
          <a:lstStyle/>
          <a:p>
            <a:pPr algn="ctr"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1. Активное слушание.</a:t>
            </a:r>
          </a:p>
          <a:p>
            <a:pPr algn="ctr"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2. Активное слушание</a:t>
            </a:r>
          </a:p>
          <a:p>
            <a:pPr algn="ctr"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3. Активное слушание. </a:t>
            </a:r>
          </a:p>
          <a:p>
            <a:pPr algn="ctr" eaLnBrk="1" hangingPunct="1">
              <a:buSzPct val="45000"/>
              <a:buFont typeface="StarSymbol" charset="0"/>
              <a:buNone/>
            </a:pPr>
            <a:endParaRPr lang="ru-RU" altLang="ru-RU" dirty="0" smtClean="0"/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u="sng" dirty="0" smtClean="0"/>
              <a:t>Другие техники: 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Работа с дневником мыслей;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Информирование;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dirty="0" smtClean="0"/>
              <a:t>Обучение навыкам</a:t>
            </a:r>
            <a:r>
              <a:rPr lang="ru-RU" altLang="ru-RU" dirty="0"/>
              <a:t>.</a:t>
            </a:r>
            <a:endParaRPr lang="ru-RU" altLang="ru-RU" dirty="0" smtClean="0"/>
          </a:p>
          <a:p>
            <a:pPr eaLnBrk="1" hangingPunct="1"/>
            <a:endParaRPr lang="uk-UA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4. Завершение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smtClean="0"/>
              <a:t>1. Заблаговременная и постепенная подготовка клиента.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smtClean="0"/>
              <a:t>2. Подведение итогов работы.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smtClean="0"/>
              <a:t>3. Рекомендации на будущее. </a:t>
            </a:r>
          </a:p>
          <a:p>
            <a:pPr eaLnBrk="1" hangingPunct="1">
              <a:buSzPct val="45000"/>
              <a:buFont typeface="StarSymbol" charset="0"/>
              <a:buNone/>
            </a:pPr>
            <a:r>
              <a:rPr lang="ru-RU" altLang="ru-RU" smtClean="0"/>
              <a:t>4. Прощание.</a:t>
            </a:r>
            <a:endParaRPr lang="uk-UA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</p:bldLst>
  </p:timing>
</p:sld>
</file>

<file path=ppt/theme/theme1.xml><?xml version="1.0" encoding="utf-8"?>
<a:theme xmlns:a="http://schemas.openxmlformats.org/drawingml/2006/main" name="06087420">
  <a:themeElements>
    <a:clrScheme name="06087420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0608742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06087420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7420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7420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7420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7420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7420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7420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7420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06087420</Template>
  <TotalTime>697</TotalTime>
  <Words>335</Words>
  <Application>Microsoft Office PowerPoint</Application>
  <PresentationFormat>Custom</PresentationFormat>
  <Paragraphs>68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06087420</vt:lpstr>
      <vt:lpstr>Image</vt:lpstr>
      <vt:lpstr>Slide 1</vt:lpstr>
      <vt:lpstr>Какие виды информации мы можем собрать во время консультирования? </vt:lpstr>
      <vt:lpstr>Что делать с собранной информацией?  </vt:lpstr>
      <vt:lpstr>Фазы консультирования:</vt:lpstr>
      <vt:lpstr>1. Начальная фаза</vt:lpstr>
      <vt:lpstr>Постановка целей по технологии SMART</vt:lpstr>
      <vt:lpstr>2. Сбор информации</vt:lpstr>
      <vt:lpstr>3. “Рабочая” фаза</vt:lpstr>
      <vt:lpstr>4. Завершение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xpsM1210</dc:creator>
  <cp:keywords/>
  <dc:description/>
  <cp:lastModifiedBy>Lidia</cp:lastModifiedBy>
  <cp:revision>24</cp:revision>
  <dcterms:created xsi:type="dcterms:W3CDTF">2014-02-04T11:30:30Z</dcterms:created>
  <dcterms:modified xsi:type="dcterms:W3CDTF">2015-10-26T09:57:49Z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TC060874201049</vt:lpwstr>
  </property>
</Properties>
</file>