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1" r:id="rId20"/>
    <p:sldId id="266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C0A918-C2C7-472E-A1EE-2E134C215EBF}" type="datetimeFigureOut">
              <a:rPr lang="ru-RU" smtClean="0"/>
              <a:pPr/>
              <a:t>19.06.2016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7EC7B1-3EAD-499F-AD44-F60F34E9970A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0"/>
            <a:ext cx="6172200" cy="2143116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Урок №5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5003322"/>
            <a:ext cx="7215206" cy="185467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4000" dirty="0" smtClean="0"/>
              <a:t>Активное слушание - 4</a:t>
            </a:r>
            <a:endParaRPr lang="ru-RU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Что нужно делать во время выражения эмпатии</a:t>
            </a:r>
            <a:endParaRPr lang="en-US" dirty="0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dirty="0" smtClean="0">
                <a:solidFill>
                  <a:srgbClr val="008000"/>
                </a:solidFill>
              </a:rPr>
              <a:t>Дайте себе время подумать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dirty="0" smtClean="0">
                <a:solidFill>
                  <a:srgbClr val="008000"/>
                </a:solidFill>
              </a:rPr>
              <a:t>Используйте короткие ответы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ru-RU" dirty="0" smtClean="0">
                <a:solidFill>
                  <a:srgbClr val="008000"/>
                </a:solidFill>
              </a:rPr>
              <a:t>Передайте ваше понимание клиенту, при этом оставайтесь сами собой</a:t>
            </a:r>
          </a:p>
          <a:p>
            <a:pPr marL="609600" indent="-609600" eaLnBrk="1" hangingPunct="1">
              <a:buFontTx/>
              <a:buAutoNum type="arabicPeriod"/>
            </a:pPr>
            <a:endParaRPr lang="ru-RU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Значение эмпатии</a:t>
            </a:r>
            <a:endParaRPr lang="en-US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-"/>
            </a:pPr>
            <a:r>
              <a:rPr lang="ru-RU" sz="2600" dirty="0" smtClean="0">
                <a:solidFill>
                  <a:srgbClr val="008000"/>
                </a:solidFill>
              </a:rPr>
              <a:t>Построение отношений</a:t>
            </a:r>
          </a:p>
          <a:p>
            <a:pPr eaLnBrk="1" hangingPunct="1">
              <a:buFontTx/>
              <a:buChar char="-"/>
            </a:pPr>
            <a:r>
              <a:rPr lang="ru-RU" sz="2600" dirty="0" smtClean="0">
                <a:solidFill>
                  <a:srgbClr val="008000"/>
                </a:solidFill>
              </a:rPr>
              <a:t>Побуждает исследовать самого себя</a:t>
            </a:r>
          </a:p>
          <a:p>
            <a:pPr eaLnBrk="1" hangingPunct="1">
              <a:buFontTx/>
              <a:buChar char="-"/>
            </a:pPr>
            <a:r>
              <a:rPr lang="ru-RU" sz="2600" dirty="0" smtClean="0">
                <a:solidFill>
                  <a:srgbClr val="008000"/>
                </a:solidFill>
              </a:rPr>
              <a:t>Проверяет правильность понимания</a:t>
            </a:r>
          </a:p>
          <a:p>
            <a:pPr eaLnBrk="1" hangingPunct="1">
              <a:buFontTx/>
              <a:buChar char="-"/>
            </a:pPr>
            <a:r>
              <a:rPr lang="ru-RU" sz="2600" dirty="0" smtClean="0">
                <a:solidFill>
                  <a:srgbClr val="008000"/>
                </a:solidFill>
              </a:rPr>
              <a:t>Обеспечивает поддержку</a:t>
            </a:r>
          </a:p>
          <a:p>
            <a:pPr eaLnBrk="1" hangingPunct="1">
              <a:buFontTx/>
              <a:buChar char="-"/>
            </a:pPr>
            <a:r>
              <a:rPr lang="ru-RU" sz="2600" dirty="0" smtClean="0">
                <a:solidFill>
                  <a:srgbClr val="008000"/>
                </a:solidFill>
              </a:rPr>
              <a:t>Смягчает общение</a:t>
            </a:r>
          </a:p>
          <a:p>
            <a:pPr eaLnBrk="1" hangingPunct="1">
              <a:buFontTx/>
              <a:buChar char="-"/>
            </a:pPr>
            <a:r>
              <a:rPr lang="ru-RU" sz="2600" dirty="0" smtClean="0">
                <a:solidFill>
                  <a:srgbClr val="008000"/>
                </a:solidFill>
              </a:rPr>
              <a:t>Фокусирует внимание</a:t>
            </a:r>
          </a:p>
          <a:p>
            <a:pPr eaLnBrk="1" hangingPunct="1">
              <a:buFontTx/>
              <a:buChar char="-"/>
            </a:pPr>
            <a:r>
              <a:rPr lang="ru-RU" sz="2600" dirty="0" smtClean="0">
                <a:solidFill>
                  <a:srgbClr val="008000"/>
                </a:solidFill>
              </a:rPr>
              <a:t>Держит в границах консультанта (меньше говорить, не давать советов)</a:t>
            </a:r>
          </a:p>
          <a:p>
            <a:pPr eaLnBrk="1" hangingPunct="1">
              <a:buFontTx/>
              <a:buChar char="-"/>
            </a:pPr>
            <a:r>
              <a:rPr lang="ru-RU" sz="2600" dirty="0" smtClean="0">
                <a:solidFill>
                  <a:srgbClr val="008000"/>
                </a:solidFill>
              </a:rPr>
              <a:t>Подготовка почвы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Бук (1988)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600" dirty="0" smtClean="0"/>
              <a:t>Эмпатию часто путают с симпатией, добротой и одобрением. Это может значить уступчивое поведение в ответ на поведение клиента и отклик с симпатией на его проблемы. Позиция клиента принимается терапевтом без вопросов. Это приводит терапевта в позицию соучастника и он застрянет в ней (в отличии от наблюдателя).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Различия между симпатией и эмпатией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42844" y="1600200"/>
          <a:ext cx="857256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80"/>
                <a:gridCol w="4286280"/>
              </a:tblGrid>
              <a:tr h="484009">
                <a:tc>
                  <a:txBody>
                    <a:bodyPr/>
                    <a:lstStyle/>
                    <a:p>
                      <a:r>
                        <a:rPr lang="ru-RU" dirty="0" smtClean="0"/>
                        <a:t>Симпатия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Эмпатия</a:t>
                      </a:r>
                      <a:endParaRPr lang="ru-RU" dirty="0"/>
                    </a:p>
                  </a:txBody>
                  <a:tcPr/>
                </a:tc>
              </a:tr>
              <a:tr h="1193448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сосредоточены на параллельности ваших собственных чувств и переживаний клиента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сосредоточены на чувствах и ситуации клиента</a:t>
                      </a:r>
                      <a:endParaRPr lang="ru-RU" dirty="0"/>
                    </a:p>
                  </a:txBody>
                  <a:tcPr/>
                </a:tc>
              </a:tr>
              <a:tr h="1193448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уделяете внимание сходству между вашими чувствами и чувствами клиента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«испытываете» то, что испытывает клиент</a:t>
                      </a:r>
                      <a:endParaRPr lang="ru-RU" dirty="0"/>
                    </a:p>
                  </a:txBody>
                  <a:tcPr/>
                </a:tc>
              </a:tr>
              <a:tr h="835413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не переходите рубежи параллельности ваших чувств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Вашей целью является понимание другого.</a:t>
                      </a:r>
                      <a:endParaRPr lang="ru-RU" dirty="0"/>
                    </a:p>
                  </a:txBody>
                  <a:tcPr/>
                </a:tc>
              </a:tr>
              <a:tr h="1551482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не исследуете других чувств клиента, поскольку вы допускаете, что они идентичны вашим собственным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 не столь сосредоточены на себе, на вашей собственной идентичности, поскольку входите внутрь ситуации клиента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smtClean="0">
                <a:solidFill>
                  <a:schemeClr val="folHlink"/>
                </a:solidFill>
              </a:rPr>
              <a:t>Активное слушание с позиции симпатии или эмпатии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 eaLnBrk="1" hangingPunct="1"/>
            <a:r>
              <a:rPr lang="ru-RU" sz="2600" u="sng" smtClean="0">
                <a:solidFill>
                  <a:srgbClr val="009900"/>
                </a:solidFill>
              </a:rPr>
              <a:t>СИМПАТИЯ</a:t>
            </a:r>
            <a:r>
              <a:rPr lang="ru-RU" sz="2600" smtClean="0"/>
              <a:t> </a:t>
            </a:r>
          </a:p>
          <a:p>
            <a:pPr eaLnBrk="1" hangingPunct="1"/>
            <a:r>
              <a:rPr lang="ru-RU" sz="2600" smtClean="0"/>
              <a:t>Вы сосредоточены на параллельности ваших собственных чувств и переживаний клиентов; 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752600"/>
            <a:ext cx="3922713" cy="4267200"/>
          </a:xfrm>
        </p:spPr>
        <p:txBody>
          <a:bodyPr/>
          <a:lstStyle/>
          <a:p>
            <a:pPr eaLnBrk="1" hangingPunct="1"/>
            <a:r>
              <a:rPr lang="ru-RU" sz="2600" u="sng" smtClean="0">
                <a:solidFill>
                  <a:srgbClr val="009900"/>
                </a:solidFill>
              </a:rPr>
              <a:t>ЭМПАТИЯ</a:t>
            </a:r>
            <a:r>
              <a:rPr lang="ru-RU" sz="2600" smtClean="0"/>
              <a:t> </a:t>
            </a:r>
          </a:p>
          <a:p>
            <a:pPr eaLnBrk="1" hangingPunct="1"/>
            <a:r>
              <a:rPr lang="ru-RU" sz="2600" smtClean="0"/>
              <a:t>Вы сосредоточены на чувствах и ситуации клиента;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009900"/>
                </a:solidFill>
              </a:rPr>
              <a:t>Симпатия          </a:t>
            </a:r>
            <a:r>
              <a:rPr lang="ru-RU" dirty="0" smtClean="0">
                <a:solidFill>
                  <a:srgbClr val="009900"/>
                </a:solidFill>
              </a:rPr>
              <a:t>                         Эмпатия</a:t>
            </a:r>
            <a:endParaRPr lang="ru-RU" dirty="0" smtClean="0">
              <a:solidFill>
                <a:srgbClr val="009900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 eaLnBrk="1" hangingPunct="1"/>
            <a:r>
              <a:rPr lang="ru-RU" sz="2600" smtClean="0"/>
              <a:t>Вы уделяете внимание сходству между вашими чувствами и тем, что испытывает клиент; 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752600"/>
            <a:ext cx="3922713" cy="4267200"/>
          </a:xfrm>
        </p:spPr>
        <p:txBody>
          <a:bodyPr/>
          <a:lstStyle/>
          <a:p>
            <a:pPr eaLnBrk="1" hangingPunct="1"/>
            <a:r>
              <a:rPr lang="ru-RU" sz="2600" smtClean="0"/>
              <a:t>Вы «испытываете» то, что испытывает клиент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009900"/>
                </a:solidFill>
              </a:rPr>
              <a:t>Симпатия           </a:t>
            </a:r>
            <a:r>
              <a:rPr lang="ru-RU" dirty="0" smtClean="0">
                <a:solidFill>
                  <a:srgbClr val="009900"/>
                </a:solidFill>
              </a:rPr>
              <a:t>                    Эмпатия</a:t>
            </a:r>
            <a:endParaRPr lang="ru-RU" dirty="0" smtClean="0">
              <a:solidFill>
                <a:srgbClr val="0099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 eaLnBrk="1" hangingPunct="1"/>
            <a:r>
              <a:rPr lang="ru-RU" sz="2600" smtClean="0"/>
              <a:t>Вы не переходите рубежи параллельности ваших чувств 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752600"/>
            <a:ext cx="3922713" cy="4267200"/>
          </a:xfrm>
        </p:spPr>
        <p:txBody>
          <a:bodyPr/>
          <a:lstStyle/>
          <a:p>
            <a:pPr eaLnBrk="1" hangingPunct="1"/>
            <a:r>
              <a:rPr lang="ru-RU" sz="2600" smtClean="0"/>
              <a:t>Вашей целью является понимание клиента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009900"/>
                </a:solidFill>
              </a:rPr>
              <a:t>Симпатия          </a:t>
            </a:r>
            <a:r>
              <a:rPr lang="ru-RU" dirty="0" smtClean="0">
                <a:solidFill>
                  <a:srgbClr val="009900"/>
                </a:solidFill>
              </a:rPr>
              <a:t>                  Эмпатия</a:t>
            </a:r>
            <a:endParaRPr lang="ru-RU" dirty="0" smtClean="0">
              <a:solidFill>
                <a:srgbClr val="009900"/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3922712" cy="4267200"/>
          </a:xfrm>
        </p:spPr>
        <p:txBody>
          <a:bodyPr/>
          <a:lstStyle/>
          <a:p>
            <a:pPr eaLnBrk="1" hangingPunct="1"/>
            <a:r>
              <a:rPr lang="ru-RU" sz="2600" smtClean="0"/>
              <a:t>Вы не исследуете других чувств клиента, поскольку вы допускаете, что они идентичны вашим собственным 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5025" y="1752600"/>
            <a:ext cx="3922713" cy="4267200"/>
          </a:xfrm>
        </p:spPr>
        <p:txBody>
          <a:bodyPr/>
          <a:lstStyle/>
          <a:p>
            <a:pPr eaLnBrk="1" hangingPunct="1"/>
            <a:r>
              <a:rPr lang="ru-RU" sz="2600" smtClean="0"/>
              <a:t>Вы не столь сосредоточены на себе, на вашей собственной идентичности, поскольку входите внутрь ситуации клиента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smtClean="0"/>
              <a:t>Пример симпатии – сговор между клиентом и консультантом.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chemeClr val="hlink"/>
                </a:solidFill>
              </a:rPr>
              <a:t>Выживший в Холокосте мужчина возмущён тем, как с ним жестоко обращались.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chemeClr val="hlink"/>
                </a:solidFill>
              </a:rPr>
              <a:t>Консультант: «То, что я слышу, приводит меня в бешенство. Что с ними?»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solidFill>
                  <a:schemeClr val="hlink"/>
                </a:solidFill>
              </a:rPr>
              <a:t>Клиент: «Я вам об этом и говорю! Все они – это куча мясников».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dirty="0" smtClean="0"/>
              <a:t>Итоги об использовании эмпатии</a:t>
            </a:r>
            <a:endParaRPr lang="en-US" sz="34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Помните, что эмпатия в идеале – это присутствие с клиентом, а не просто коммуникативные способности;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Присутствуйте осторожно, физически и психологически. А также прислушивайтесь к точке зрения клиента.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Старайтесь отложить в сторону ваши суждения и состояния на момент работы и «ходите в обуви клиента».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Когда клиент говорит, прислушивайтесь к центральному посланию.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Отвечайте достаточно часто, но коротко на центральные послания клиента.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Используйте эмпатию, чтобы помочь клиенту концентрироваться на центральной теме.</a:t>
            </a:r>
          </a:p>
          <a:p>
            <a:pPr eaLnBrk="1" hangingPunct="1">
              <a:lnSpc>
                <a:spcPct val="80000"/>
              </a:lnSpc>
            </a:pPr>
            <a:r>
              <a:rPr lang="ru-RU" sz="1900" dirty="0" smtClean="0"/>
              <a:t>Держите в голове, что коммуникативный навык использования эмпатии является важным, как способ помощи клиенту увидеть себя и свою проблему более ясно. А также научиться управлять проблемой более эффективно.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74638"/>
            <a:ext cx="864399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400" dirty="0" smtClean="0"/>
              <a:t>Второй набор базовых коммуникативных умений – </a:t>
            </a:r>
            <a:r>
              <a:rPr lang="ru-RU" sz="3400" i="1" u="sng" dirty="0" smtClean="0">
                <a:solidFill>
                  <a:srgbClr val="FF3300"/>
                </a:solidFill>
              </a:rPr>
              <a:t>навыки реагирования</a:t>
            </a:r>
            <a:endParaRPr lang="en-US" sz="34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008000"/>
                </a:solidFill>
              </a:rPr>
              <a:t>Эмпатия/ Понимание клиента – это «процесс контакта/ соединения с внутренним миром другого человека таким образом, что вы можете точно и принимая во внимание чувства, переживаемые этим человеком, передать своё понимание его мира».</a:t>
            </a:r>
          </a:p>
          <a:p>
            <a:pPr eaLnBrk="1" hangingPunct="1"/>
            <a:r>
              <a:rPr lang="ru-RU" dirty="0" smtClean="0">
                <a:solidFill>
                  <a:srgbClr val="008000"/>
                </a:solidFill>
              </a:rPr>
              <a:t>Зондирование/ Пробы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Домашнее задание: Упражнение №4 на выражение эмпатии</a:t>
            </a:r>
            <a:endParaRPr lang="en-US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6 ситуаций для тренировки в  применении формулы.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dirty="0" smtClean="0"/>
              <a:t>Упражнение №</a:t>
            </a:r>
            <a:r>
              <a:rPr lang="en-US" sz="3400" dirty="0" smtClean="0"/>
              <a:t>5</a:t>
            </a:r>
            <a:r>
              <a:rPr lang="ru-RU" sz="3400" dirty="0" smtClean="0"/>
              <a:t> на применение эмпатии с помощью своих слов </a:t>
            </a:r>
          </a:p>
        </p:txBody>
      </p:sp>
      <p:pic>
        <p:nvPicPr>
          <p:cNvPr id="49155" name="Picture 3" descr="MP900407438[1]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55738" y="1874838"/>
            <a:ext cx="6223000" cy="4021137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400" dirty="0" smtClean="0"/>
              <a:t> Упражнение на определение события, поведения и чувств.</a:t>
            </a:r>
            <a:endParaRPr lang="en-US" sz="3400" dirty="0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600" dirty="0" smtClean="0"/>
              <a:t>Студент приходит на консультацию, садится, смотрит в пол, сутулится и запинаясь, говорит вам, что провалил тест, его девушка сказала, что не хочет больше с ним встречаться и что он, возможно, потерял работу из-за того, что он «болван».</a:t>
            </a:r>
          </a:p>
          <a:p>
            <a:pPr eaLnBrk="1" hangingPunct="1"/>
            <a:r>
              <a:rPr lang="ru-RU" sz="2600" dirty="0" smtClean="0"/>
              <a:t>Чувства:</a:t>
            </a:r>
          </a:p>
          <a:p>
            <a:pPr eaLnBrk="1" hangingPunct="1"/>
            <a:r>
              <a:rPr lang="ru-RU" sz="2600" dirty="0" smtClean="0"/>
              <a:t>События:</a:t>
            </a:r>
          </a:p>
          <a:p>
            <a:pPr eaLnBrk="1" hangingPunct="1"/>
            <a:r>
              <a:rPr lang="ru-RU" sz="2600" dirty="0" smtClean="0"/>
              <a:t>Поведение:</a:t>
            </a:r>
          </a:p>
          <a:p>
            <a:pPr eaLnBrk="1" hangingPunct="1">
              <a:buFont typeface="Wingdings" pitchFamily="2" charset="2"/>
              <a:buNone/>
            </a:pPr>
            <a:endParaRPr lang="ru-RU" sz="2600" dirty="0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3400" b="1" dirty="0" smtClean="0">
                <a:sym typeface="Webdings" pitchFamily="18" charset="2"/>
              </a:rPr>
              <a:t></a:t>
            </a:r>
            <a:r>
              <a:rPr lang="en-US" sz="3400" b="1" dirty="0" smtClean="0"/>
              <a:t> </a:t>
            </a:r>
            <a:r>
              <a:rPr lang="ru-RU" sz="3400" b="1" i="1" dirty="0" smtClean="0"/>
              <a:t>Выражения, которых следует избегать:</a:t>
            </a:r>
            <a:r>
              <a:rPr lang="ru-RU" sz="3400" dirty="0" smtClean="0"/>
              <a:t/>
            </a:r>
            <a:br>
              <a:rPr lang="ru-RU" sz="3400" dirty="0" smtClean="0"/>
            </a:br>
            <a:endParaRPr lang="ru-RU" sz="3400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600" dirty="0" smtClean="0"/>
              <a:t>«Не переживай об этом».</a:t>
            </a:r>
          </a:p>
          <a:p>
            <a:pPr eaLnBrk="1" hangingPunct="1"/>
            <a:r>
              <a:rPr lang="ru-RU" sz="2600" dirty="0" smtClean="0"/>
              <a:t>«Просто молись об этом».</a:t>
            </a:r>
          </a:p>
          <a:p>
            <a:pPr eaLnBrk="1" hangingPunct="1"/>
            <a:r>
              <a:rPr lang="ru-RU" sz="2600" dirty="0" smtClean="0"/>
              <a:t>«Я решил свои проблемы, точно так же и ты должен решить свои».</a:t>
            </a:r>
          </a:p>
          <a:p>
            <a:pPr eaLnBrk="1" hangingPunct="1"/>
            <a:r>
              <a:rPr lang="ru-RU" sz="2600" dirty="0" smtClean="0"/>
              <a:t>«Это безнадежно».</a:t>
            </a:r>
          </a:p>
          <a:p>
            <a:pPr eaLnBrk="1" hangingPunct="1"/>
            <a:r>
              <a:rPr lang="ru-RU" sz="2600" dirty="0" smtClean="0"/>
              <a:t>«У меня еще хуже, чем у тебя».</a:t>
            </a:r>
          </a:p>
          <a:p>
            <a:pPr eaLnBrk="1" hangingPunct="1"/>
            <a:r>
              <a:rPr lang="ru-RU" sz="2600" dirty="0" smtClean="0"/>
              <a:t>«У тебя серьезные духовные проблемы».</a:t>
            </a:r>
          </a:p>
          <a:p>
            <a:pPr eaLnBrk="1" hangingPunct="1"/>
            <a:r>
              <a:rPr lang="ru-RU" sz="2600" dirty="0" smtClean="0"/>
              <a:t>«Ты сам не понимаешь, о чем говоришь».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ГДЕ ВЫ НАХОДИТЕСЬ: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>
                <a:solidFill>
                  <a:schemeClr val="accent2"/>
                </a:solidFill>
              </a:rPr>
              <a:t>НА УРОВНЕ РАЗУМА</a:t>
            </a:r>
            <a:r>
              <a:rPr lang="ru-RU" sz="2600" b="1" dirty="0" smtClean="0">
                <a:solidFill>
                  <a:schemeClr val="accent2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>
                <a:solidFill>
                  <a:srgbClr val="008000"/>
                </a:solidFill>
              </a:rPr>
              <a:t>Подопечный</a:t>
            </a:r>
            <a:r>
              <a:rPr lang="ru-RU" sz="2600" b="1" dirty="0" smtClean="0">
                <a:solidFill>
                  <a:srgbClr val="0080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ru-RU" sz="2600" b="1" dirty="0" smtClean="0"/>
              <a:t>факты</a:t>
            </a:r>
            <a:endParaRPr lang="en-US" sz="26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600" b="1" dirty="0" smtClean="0"/>
              <a:t>идеи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 smtClean="0"/>
              <a:t>Мысли</a:t>
            </a:r>
            <a:endParaRPr lang="ru-RU" sz="26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600" b="1" dirty="0" smtClean="0">
                <a:solidFill>
                  <a:srgbClr val="008000"/>
                </a:solidFill>
              </a:rPr>
              <a:t>Консультант: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 smtClean="0"/>
              <a:t>совет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 smtClean="0"/>
              <a:t>решения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dirty="0" smtClean="0"/>
              <a:t>суждение</a:t>
            </a:r>
            <a:endParaRPr lang="ru-RU" sz="2600" b="1" dirty="0" smtClean="0"/>
          </a:p>
          <a:p>
            <a:pPr eaLnBrk="1" hangingPunct="1">
              <a:lnSpc>
                <a:spcPct val="90000"/>
              </a:lnSpc>
            </a:pPr>
            <a:endParaRPr lang="ru-RU" sz="2600" b="1" dirty="0" smtClean="0"/>
          </a:p>
          <a:p>
            <a:pPr eaLnBrk="1" hangingPunct="1">
              <a:lnSpc>
                <a:spcPct val="90000"/>
              </a:lnSpc>
            </a:pPr>
            <a:endParaRPr lang="ru-RU" sz="2600" b="1" dirty="0" smtClean="0"/>
          </a:p>
          <a:p>
            <a:pPr eaLnBrk="1" hangingPunct="1">
              <a:lnSpc>
                <a:spcPct val="90000"/>
              </a:lnSpc>
            </a:pPr>
            <a:endParaRPr lang="ru-RU" sz="2600" b="1" dirty="0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</a:rPr>
              <a:t>НА УРОВНЕ СЕРДЦА</a:t>
            </a:r>
            <a:r>
              <a:rPr lang="ru-RU" b="1" dirty="0" smtClean="0">
                <a:solidFill>
                  <a:schemeClr val="accent2"/>
                </a:solidFill>
              </a:rPr>
              <a:t> -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solidFill>
                  <a:srgbClr val="008000"/>
                </a:solidFill>
              </a:rPr>
              <a:t>Подопечный</a:t>
            </a:r>
            <a:endParaRPr lang="ru-RU" b="1" dirty="0" smtClean="0">
              <a:solidFill>
                <a:srgbClr val="008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чувства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отношение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Открытость</a:t>
            </a:r>
            <a:endParaRPr lang="ru-RU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b="1" dirty="0" smtClean="0">
                <a:solidFill>
                  <a:srgbClr val="008000"/>
                </a:solidFill>
              </a:rPr>
              <a:t>Консультант</a:t>
            </a: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сочуствие</a:t>
            </a:r>
            <a:endParaRPr lang="ru-RU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понимание</a:t>
            </a:r>
            <a:endParaRPr lang="en-US" b="1" dirty="0" smtClean="0">
              <a:solidFill>
                <a:schemeClr val="hlink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b="1" dirty="0" smtClean="0">
                <a:solidFill>
                  <a:schemeClr val="hlink"/>
                </a:solidFill>
              </a:rPr>
              <a:t>любовь</a:t>
            </a:r>
            <a:endParaRPr lang="ru-RU" b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Препятствия к слушанию и пониманию</a:t>
            </a:r>
            <a:endParaRPr lang="en-US" dirty="0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600" dirty="0" smtClean="0">
                <a:solidFill>
                  <a:schemeClr val="accent2"/>
                </a:solidFill>
              </a:rPr>
              <a:t>Недостаточное (неполноценное) слушание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>
                <a:solidFill>
                  <a:schemeClr val="accent2"/>
                </a:solidFill>
              </a:rPr>
              <a:t>Оценивающее слушание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>
                <a:solidFill>
                  <a:schemeClr val="accent2"/>
                </a:solidFill>
              </a:rPr>
              <a:t> Слушание через фильтры, проявляющееся через предубеждения</a:t>
            </a:r>
            <a:r>
              <a:rPr lang="en-US" sz="2600" dirty="0" smtClean="0">
                <a:solidFill>
                  <a:schemeClr val="accent2"/>
                </a:solidFill>
              </a:rPr>
              <a:t> </a:t>
            </a:r>
            <a:r>
              <a:rPr lang="ru-RU" sz="2600" dirty="0" smtClean="0">
                <a:solidFill>
                  <a:schemeClr val="accent2"/>
                </a:solidFill>
              </a:rPr>
              <a:t>или ярлыки (преломление через себя);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>
                <a:solidFill>
                  <a:schemeClr val="accent2"/>
                </a:solidFill>
              </a:rPr>
              <a:t>Обучение, как препятствие к слушанию (диагностирование)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>
                <a:solidFill>
                  <a:schemeClr val="accent2"/>
                </a:solidFill>
              </a:rPr>
              <a:t>Слушание, фокусирующееся больше на фактах, чем на личности (допрос)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>
                <a:solidFill>
                  <a:schemeClr val="accent2"/>
                </a:solidFill>
              </a:rPr>
              <a:t>Продумывание ответа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>
                <a:solidFill>
                  <a:schemeClr val="accent2"/>
                </a:solidFill>
              </a:rPr>
              <a:t>Слушание с симпатией</a:t>
            </a:r>
          </a:p>
          <a:p>
            <a:pPr eaLnBrk="1" hangingPunct="1">
              <a:lnSpc>
                <a:spcPct val="80000"/>
              </a:lnSpc>
            </a:pPr>
            <a:r>
              <a:rPr lang="ru-RU" sz="2600" dirty="0" smtClean="0">
                <a:solidFill>
                  <a:schemeClr val="accent2"/>
                </a:solidFill>
              </a:rPr>
              <a:t>Перебивание</a:t>
            </a:r>
          </a:p>
          <a:p>
            <a:pPr eaLnBrk="1" hangingPunct="1">
              <a:lnSpc>
                <a:spcPct val="80000"/>
              </a:lnSpc>
            </a:pPr>
            <a:endParaRPr lang="ru-RU" sz="260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Примеры эмпатичного ответа</a:t>
            </a:r>
            <a:endParaRPr lang="en-US" dirty="0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600" dirty="0" smtClean="0"/>
              <a:t>Вы чувствуете …</a:t>
            </a:r>
          </a:p>
          <a:p>
            <a:pPr eaLnBrk="1" hangingPunct="1"/>
            <a:r>
              <a:rPr lang="ru-RU" sz="2600" dirty="0" smtClean="0"/>
              <a:t>Вы говорите …</a:t>
            </a:r>
          </a:p>
          <a:p>
            <a:pPr eaLnBrk="1" hangingPunct="1"/>
            <a:r>
              <a:rPr lang="ru-RU" sz="2600" dirty="0" smtClean="0"/>
              <a:t>Итак, как вы видите …</a:t>
            </a:r>
          </a:p>
          <a:p>
            <a:pPr eaLnBrk="1" hangingPunct="1"/>
            <a:r>
              <a:rPr lang="ru-RU" sz="2600" dirty="0" smtClean="0"/>
              <a:t>Вам кажется, что …</a:t>
            </a:r>
          </a:p>
          <a:p>
            <a:pPr eaLnBrk="1" hangingPunct="1"/>
            <a:r>
              <a:rPr lang="ru-RU" sz="2600" dirty="0" smtClean="0"/>
              <a:t>Иногда вы …</a:t>
            </a:r>
          </a:p>
          <a:p>
            <a:pPr eaLnBrk="1" hangingPunct="1"/>
            <a:r>
              <a:rPr lang="ru-RU" sz="2600" dirty="0" smtClean="0"/>
              <a:t>Должно быть вы чувствовали …</a:t>
            </a:r>
          </a:p>
          <a:p>
            <a:pPr eaLnBrk="1" hangingPunct="1"/>
            <a:r>
              <a:rPr lang="ru-RU" sz="2600" dirty="0" smtClean="0"/>
              <a:t>Для меня звучит так, как будто вы говорите …</a:t>
            </a:r>
          </a:p>
          <a:p>
            <a:pPr eaLnBrk="1" hangingPunct="1"/>
            <a:r>
              <a:rPr lang="ru-RU" sz="2600" dirty="0" smtClean="0"/>
              <a:t>Насколько я понимаю, вы чувствовали …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Формула для эмпатического ответа</a:t>
            </a:r>
            <a:endParaRPr lang="en-US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0070C0"/>
                </a:solidFill>
              </a:rPr>
              <a:t>Вы чувствуете … потому, что …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Например: клиент на сессии выражает гнев на отца, потому, что во время разговора с ним он испытывает страх.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Вы чувствуете … потому, что …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250</TotalTime>
  <Words>862</Words>
  <Application>Microsoft Office PowerPoint</Application>
  <PresentationFormat>Экран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Эркер</vt:lpstr>
      <vt:lpstr>Урок №5</vt:lpstr>
      <vt:lpstr>Второй набор базовых коммуникативных умений – навыки реагирования</vt:lpstr>
      <vt:lpstr> Упражнение на определение события, поведения и чувств.</vt:lpstr>
      <vt:lpstr> Выражения, которых следует избегать: </vt:lpstr>
      <vt:lpstr>ГДЕ ВЫ НАХОДИТЕСЬ:</vt:lpstr>
      <vt:lpstr>НА УРОВНЕ СЕРДЦА -</vt:lpstr>
      <vt:lpstr>Препятствия к слушанию и пониманию</vt:lpstr>
      <vt:lpstr>Примеры эмпатичного ответа</vt:lpstr>
      <vt:lpstr>Формула для эмпатического ответа</vt:lpstr>
      <vt:lpstr>Что нужно делать во время выражения эмпатии</vt:lpstr>
      <vt:lpstr>Значение эмпатии</vt:lpstr>
      <vt:lpstr>Бук (1988)</vt:lpstr>
      <vt:lpstr>Различия между симпатией и эмпатией</vt:lpstr>
      <vt:lpstr>Активное слушание с позиции симпатии или эмпатии</vt:lpstr>
      <vt:lpstr>Симпатия                                   Эмпатия</vt:lpstr>
      <vt:lpstr>Симпатия                               Эмпатия</vt:lpstr>
      <vt:lpstr>Симпатия                            Эмпатия</vt:lpstr>
      <vt:lpstr>Пример симпатии – сговор между клиентом и консультантом.</vt:lpstr>
      <vt:lpstr>Итоги об использовании эмпатии</vt:lpstr>
      <vt:lpstr>Домашнее задание: Упражнение №4 на выражение эмпатии</vt:lpstr>
      <vt:lpstr>Упражнение №5 на применение эмпатии с помощью своих слов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№5</dc:title>
  <dc:creator>Наташа</dc:creator>
  <cp:lastModifiedBy>Наташа</cp:lastModifiedBy>
  <cp:revision>25</cp:revision>
  <dcterms:created xsi:type="dcterms:W3CDTF">2016-06-19T04:44:37Z</dcterms:created>
  <dcterms:modified xsi:type="dcterms:W3CDTF">2016-06-19T13:41:42Z</dcterms:modified>
</cp:coreProperties>
</file>