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2" r:id="rId5"/>
    <p:sldId id="263" r:id="rId6"/>
    <p:sldId id="264" r:id="rId7"/>
    <p:sldId id="260" r:id="rId8"/>
    <p:sldId id="261" r:id="rId9"/>
    <p:sldId id="25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0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0C55D-C045-46AC-8B54-B41DAE7261DA}" type="datetimeFigureOut">
              <a:rPr lang="ru-RU" smtClean="0"/>
              <a:t>19.06.2016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6940997-E6A8-4637-9420-C29196A6C301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0C55D-C045-46AC-8B54-B41DAE7261DA}" type="datetimeFigureOut">
              <a:rPr lang="ru-RU" smtClean="0"/>
              <a:t>19.06.2016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40997-E6A8-4637-9420-C29196A6C301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6940997-E6A8-4637-9420-C29196A6C301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0C55D-C045-46AC-8B54-B41DAE7261DA}" type="datetimeFigureOut">
              <a:rPr lang="ru-RU" smtClean="0"/>
              <a:t>19.06.2016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0C55D-C045-46AC-8B54-B41DAE7261DA}" type="datetimeFigureOut">
              <a:rPr lang="ru-RU" smtClean="0"/>
              <a:t>19.06.2016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6940997-E6A8-4637-9420-C29196A6C301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0C55D-C045-46AC-8B54-B41DAE7261DA}" type="datetimeFigureOut">
              <a:rPr lang="ru-RU" smtClean="0"/>
              <a:t>19.06.2016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6940997-E6A8-4637-9420-C29196A6C301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040C55D-C045-46AC-8B54-B41DAE7261DA}" type="datetimeFigureOut">
              <a:rPr lang="ru-RU" smtClean="0"/>
              <a:t>19.06.2016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40997-E6A8-4637-9420-C29196A6C301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0C55D-C045-46AC-8B54-B41DAE7261DA}" type="datetimeFigureOut">
              <a:rPr lang="ru-RU" smtClean="0"/>
              <a:t>19.06.2016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6940997-E6A8-4637-9420-C29196A6C301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0C55D-C045-46AC-8B54-B41DAE7261DA}" type="datetimeFigureOut">
              <a:rPr lang="ru-RU" smtClean="0"/>
              <a:t>19.06.2016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6940997-E6A8-4637-9420-C29196A6C301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0C55D-C045-46AC-8B54-B41DAE7261DA}" type="datetimeFigureOut">
              <a:rPr lang="ru-RU" smtClean="0"/>
              <a:t>19.06.2016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6940997-E6A8-4637-9420-C29196A6C301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6940997-E6A8-4637-9420-C29196A6C301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0C55D-C045-46AC-8B54-B41DAE7261DA}" type="datetimeFigureOut">
              <a:rPr lang="ru-RU" smtClean="0"/>
              <a:t>19.06.2016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6940997-E6A8-4637-9420-C29196A6C301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040C55D-C045-46AC-8B54-B41DAE7261DA}" type="datetimeFigureOut">
              <a:rPr lang="ru-RU" smtClean="0"/>
              <a:t>19.06.2016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040C55D-C045-46AC-8B54-B41DAE7261DA}" type="datetimeFigureOut">
              <a:rPr lang="ru-RU" smtClean="0"/>
              <a:t>19.06.2016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6940997-E6A8-4637-9420-C29196A6C301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Активное слушание - 3</a:t>
            </a:r>
            <a:endParaRPr lang="ru-RU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Урок №4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Активное слушание </a:t>
            </a:r>
            <a:r>
              <a:rPr lang="ru-RU" dirty="0" smtClean="0"/>
              <a:t>№3</a:t>
            </a:r>
          </a:p>
        </p:txBody>
      </p:sp>
      <p:sp>
        <p:nvSpPr>
          <p:cNvPr id="3584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 </a:t>
            </a:r>
            <a:r>
              <a:rPr lang="ru-RU" dirty="0" smtClean="0"/>
              <a:t>Активное слушание предполагает овладение рядом специфических приемов. Американские специалисты описывают 4 основных приема, являющихся достаточно простыми, но вместе с тем требующими усиленной тренировки</a:t>
            </a:r>
            <a:r>
              <a:rPr lang="ru-RU" b="1" dirty="0" smtClean="0"/>
              <a:t>.</a:t>
            </a:r>
            <a:endParaRPr lang="ru-RU" dirty="0" smtClean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 smtClean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4" cy="10503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1"/>
                <a:gridCol w="2286001"/>
                <a:gridCol w="2286001"/>
                <a:gridCol w="2286001"/>
              </a:tblGrid>
              <a:tr h="935247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ПРИЕМЫ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ЦЕЛИ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РЕАЛИЗАЦИЯ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ПРИМЕРЫ</a:t>
                      </a:r>
                      <a:endParaRPr lang="ru-RU" dirty="0"/>
                    </a:p>
                  </a:txBody>
                  <a:tcPr/>
                </a:tc>
              </a:tr>
              <a:tr h="2581450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ПООЩРЕНИЕ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Продемонстрировать заинтересованность Поддерживать у собеседника стремление к рассказу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 надо соглашаться или не соглашаться с тем, что Вы слышите. Используйте благожелательный тон и уклончивые слова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Я понимаю... Угу... Это интересно</a:t>
                      </a:r>
                      <a:endParaRPr lang="ru-RU" dirty="0"/>
                    </a:p>
                  </a:txBody>
                  <a:tcPr/>
                </a:tc>
              </a:tr>
              <a:tr h="1831997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ПОВТОРЕНИЕ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Показать, что Вы слушаете и заинтересованы Показать, что Вы слышите факты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Повторяйте основные мысли собеседника, подчеркивая важные факты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Если я правильно понимаю, Вы считаете... Другими словами, Вы решили...</a:t>
                      </a:r>
                      <a:endParaRPr lang="ru-RU" dirty="0"/>
                    </a:p>
                  </a:txBody>
                  <a:tcPr/>
                </a:tc>
              </a:tr>
              <a:tr h="1831997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ОТРАЖЕНИЕ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Показать, что Вы слушаете и заинтересованы Показать, что Вы понимаете чувства человека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Отражайте ведущие чувства собеседника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 чувствуете, что... Вы были сильно этим встревожены...</a:t>
                      </a:r>
                      <a:endParaRPr lang="ru-RU" dirty="0"/>
                    </a:p>
                  </a:txBody>
                  <a:tcPr/>
                </a:tc>
              </a:tr>
              <a:tr h="2208049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ОБОБЩЕНИЕ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Собрать воедино все важные мысли, факты и т.п. Заложить основу для дальнейшего обсуждения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Повторяйте, отражайте и обобщайте основные мысли и чувства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Похоже, из того, что Вы сказали, самое главное... Если я правильно понимаю, Вы испытываете по этому поводу...</a:t>
                      </a:r>
                      <a:endParaRPr lang="ru-RU" dirty="0"/>
                    </a:p>
                  </a:txBody>
                  <a:tcPr/>
                </a:tc>
              </a:tr>
              <a:tr h="935247">
                <a:tc gridSpan="4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Поощрение.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Оно </a:t>
            </a:r>
            <a:r>
              <a:rPr lang="ru-RU" dirty="0" smtClean="0"/>
              <a:t>должно быть минимально </a:t>
            </a:r>
            <a:r>
              <a:rPr lang="ru-RU" dirty="0" smtClean="0"/>
              <a:t>выраженным </a:t>
            </a:r>
            <a:r>
              <a:rPr lang="ru-RU" dirty="0" smtClean="0"/>
              <a:t>и не директивным. Эта реакция необходима для того, чтобы донести до человека заинтересованность </a:t>
            </a:r>
            <a:r>
              <a:rPr lang="ru-RU" dirty="0" smtClean="0"/>
              <a:t>слушателя </a:t>
            </a:r>
            <a:r>
              <a:rPr lang="ru-RU" dirty="0" smtClean="0"/>
              <a:t>и стимулировать продолжение диалога: «Я понимаю», «Это интересно...», «Пожалуйста, продолжайте...», «Что вам еще хотелось бы рассказать?», «М-да...», </a:t>
            </a:r>
            <a:r>
              <a:rPr lang="ru-RU" dirty="0" smtClean="0"/>
              <a:t>«Мм...».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Повторение </a:t>
            </a:r>
            <a:r>
              <a:rPr lang="ru-RU" dirty="0" smtClean="0"/>
              <a:t>или </a:t>
            </a:r>
            <a:r>
              <a:rPr lang="ru-RU" b="1" dirty="0" smtClean="0"/>
              <a:t>переформулировка.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Повторение </a:t>
            </a:r>
            <a:r>
              <a:rPr lang="ru-RU" dirty="0" smtClean="0"/>
              <a:t>— это воспроизведение того, что сказал клиент, </a:t>
            </a:r>
            <a:r>
              <a:rPr lang="ru-RU" dirty="0" smtClean="0"/>
              <a:t>переформулировка </a:t>
            </a:r>
            <a:r>
              <a:rPr lang="ru-RU" dirty="0" smtClean="0"/>
              <a:t>— попытка сказать то же самое, но другими словами.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 </a:t>
            </a:r>
            <a:r>
              <a:rPr lang="ru-RU" b="1" dirty="0" smtClean="0"/>
              <a:t>Отражение </a:t>
            </a:r>
            <a:r>
              <a:rPr lang="ru-RU" dirty="0" smtClean="0"/>
              <a:t>(или рефлексия).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Отразить </a:t>
            </a:r>
            <a:r>
              <a:rPr lang="ru-RU" dirty="0" smtClean="0"/>
              <a:t>— значит определить ведущие чувства или отношения, о которых клиент может и не сказать, но которые лежат в кон­-</a:t>
            </a:r>
            <a:br>
              <a:rPr lang="ru-RU" dirty="0" smtClean="0"/>
            </a:br>
            <a:r>
              <a:rPr lang="ru-RU" dirty="0" smtClean="0"/>
              <a:t>тексте его слов.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Что мы выделяем во время слушания:</a:t>
            </a:r>
            <a:endParaRPr lang="en-US" dirty="0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ru-RU" dirty="0" smtClean="0">
                <a:solidFill>
                  <a:schemeClr val="accent2"/>
                </a:solidFill>
              </a:rPr>
              <a:t>1.   Слушание описания </a:t>
            </a:r>
            <a:r>
              <a:rPr lang="ru-RU" dirty="0" smtClean="0">
                <a:solidFill>
                  <a:srgbClr val="FF3300"/>
                </a:solidFill>
              </a:rPr>
              <a:t>события.</a:t>
            </a:r>
            <a:endParaRPr lang="ru-RU" dirty="0" smtClean="0">
              <a:solidFill>
                <a:schemeClr val="hlink"/>
              </a:solidFill>
            </a:endParaRP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ru-RU" dirty="0" smtClean="0">
                <a:solidFill>
                  <a:schemeClr val="accent2"/>
                </a:solidFill>
              </a:rPr>
              <a:t>2.   Слушание описания  </a:t>
            </a:r>
            <a:r>
              <a:rPr lang="ru-RU" dirty="0" smtClean="0">
                <a:solidFill>
                  <a:srgbClr val="FF3300"/>
                </a:solidFill>
              </a:rPr>
              <a:t>поведения </a:t>
            </a:r>
            <a:r>
              <a:rPr lang="ru-RU" dirty="0" smtClean="0">
                <a:solidFill>
                  <a:schemeClr val="accent2"/>
                </a:solidFill>
              </a:rPr>
              <a:t>клиента.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ru-RU" dirty="0" smtClean="0">
                <a:solidFill>
                  <a:schemeClr val="accent2"/>
                </a:solidFill>
              </a:rPr>
              <a:t>3.   Слушание описания </a:t>
            </a:r>
            <a:r>
              <a:rPr lang="ru-RU" dirty="0" smtClean="0">
                <a:solidFill>
                  <a:srgbClr val="FF3300"/>
                </a:solidFill>
              </a:rPr>
              <a:t>чувств</a:t>
            </a:r>
            <a:r>
              <a:rPr lang="ru-RU" dirty="0" smtClean="0">
                <a:solidFill>
                  <a:schemeClr val="accent2"/>
                </a:solidFill>
              </a:rPr>
              <a:t> клиента.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>
                <a:solidFill>
                  <a:schemeClr val="accent2"/>
                </a:solidFill>
              </a:rPr>
              <a:t>Обобщение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500" dirty="0" smtClean="0">
                <a:solidFill>
                  <a:srgbClr val="008000"/>
                </a:solidFill>
              </a:rPr>
              <a:t>Резюмирующие ответы подытоживают основные идеи и чувства говорящего. Обобщению подлежит целый этап беседы. </a:t>
            </a:r>
            <a:r>
              <a:rPr lang="en-US" sz="2500" dirty="0" smtClean="0">
                <a:solidFill>
                  <a:srgbClr val="008000"/>
                </a:solidFill>
              </a:rPr>
              <a:t>Ivey (1971)</a:t>
            </a:r>
            <a:r>
              <a:rPr lang="ru-RU" sz="2500" dirty="0" smtClean="0">
                <a:solidFill>
                  <a:srgbClr val="008000"/>
                </a:solidFill>
              </a:rPr>
              <a:t>: ситуации, когда чаще всего используется обобщение:</a:t>
            </a:r>
          </a:p>
          <a:p>
            <a:pPr eaLnBrk="1" hangingPunct="1">
              <a:lnSpc>
                <a:spcPct val="80000"/>
              </a:lnSpc>
            </a:pPr>
            <a:r>
              <a:rPr lang="ru-RU" sz="2500" dirty="0" smtClean="0">
                <a:solidFill>
                  <a:srgbClr val="008000"/>
                </a:solidFill>
              </a:rPr>
              <a:t>Начало беседы, чтобы связать с предыдущей встречей;</a:t>
            </a:r>
          </a:p>
          <a:p>
            <a:pPr eaLnBrk="1" hangingPunct="1">
              <a:lnSpc>
                <a:spcPct val="80000"/>
              </a:lnSpc>
            </a:pPr>
            <a:r>
              <a:rPr lang="ru-RU" sz="2500" dirty="0" smtClean="0">
                <a:solidFill>
                  <a:srgbClr val="008000"/>
                </a:solidFill>
              </a:rPr>
              <a:t>Клиент говорит долго и запутанно;</a:t>
            </a:r>
          </a:p>
          <a:p>
            <a:pPr eaLnBrk="1" hangingPunct="1">
              <a:lnSpc>
                <a:spcPct val="80000"/>
              </a:lnSpc>
            </a:pPr>
            <a:r>
              <a:rPr lang="ru-RU" sz="2500" dirty="0" smtClean="0">
                <a:solidFill>
                  <a:srgbClr val="008000"/>
                </a:solidFill>
              </a:rPr>
              <a:t>При стремлении придать некое направление беседе;</a:t>
            </a:r>
          </a:p>
          <a:p>
            <a:pPr eaLnBrk="1" hangingPunct="1">
              <a:lnSpc>
                <a:spcPct val="80000"/>
              </a:lnSpc>
            </a:pPr>
            <a:r>
              <a:rPr lang="ru-RU" sz="2500" dirty="0" smtClean="0">
                <a:solidFill>
                  <a:srgbClr val="008000"/>
                </a:solidFill>
              </a:rPr>
              <a:t>В конце встречи, для того, чтобы дать задание.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/>
              <a:t>Домашнее задание: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В</a:t>
            </a:r>
            <a:r>
              <a:rPr lang="ru-RU" dirty="0" smtClean="0"/>
              <a:t>ыполните упражнения </a:t>
            </a:r>
            <a:r>
              <a:rPr lang="ru-RU" dirty="0" smtClean="0">
                <a:solidFill>
                  <a:srgbClr val="FF0000"/>
                </a:solidFill>
              </a:rPr>
              <a:t>№ 1, 2 и 3 </a:t>
            </a:r>
            <a:r>
              <a:rPr lang="ru-RU" dirty="0" smtClean="0"/>
              <a:t>из файла «Домашние задания».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35</TotalTime>
  <Words>408</Words>
  <Application>Microsoft Office PowerPoint</Application>
  <PresentationFormat>Экран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Официальная</vt:lpstr>
      <vt:lpstr>Урок №4</vt:lpstr>
      <vt:lpstr>Активное слушание №3</vt:lpstr>
      <vt:lpstr>Слайд 3</vt:lpstr>
      <vt:lpstr>Поощрение.  </vt:lpstr>
      <vt:lpstr>Повторение или переформулировка.</vt:lpstr>
      <vt:lpstr> Отражение (или рефлексия).</vt:lpstr>
      <vt:lpstr>Что мы выделяем во время слушания:</vt:lpstr>
      <vt:lpstr>Обобщение</vt:lpstr>
      <vt:lpstr>Домашнее задание: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№4</dc:title>
  <dc:creator>Наташа</dc:creator>
  <cp:lastModifiedBy>Наташа</cp:lastModifiedBy>
  <cp:revision>11</cp:revision>
  <dcterms:created xsi:type="dcterms:W3CDTF">2016-06-19T04:04:55Z</dcterms:created>
  <dcterms:modified xsi:type="dcterms:W3CDTF">2016-06-19T04:39:57Z</dcterms:modified>
</cp:coreProperties>
</file>