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80" r:id="rId4"/>
    <p:sldId id="279" r:id="rId5"/>
    <p:sldId id="282" r:id="rId6"/>
    <p:sldId id="281" r:id="rId7"/>
    <p:sldId id="284" r:id="rId8"/>
    <p:sldId id="286" r:id="rId9"/>
    <p:sldId id="287" r:id="rId10"/>
    <p:sldId id="288" r:id="rId11"/>
    <p:sldId id="290" r:id="rId12"/>
    <p:sldId id="289" r:id="rId13"/>
    <p:sldId id="292" r:id="rId14"/>
    <p:sldId id="293" r:id="rId15"/>
    <p:sldId id="295" r:id="rId16"/>
    <p:sldId id="296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6" r:id="rId25"/>
    <p:sldId id="307" r:id="rId26"/>
    <p:sldId id="308" r:id="rId27"/>
    <p:sldId id="309" r:id="rId28"/>
    <p:sldId id="310" r:id="rId29"/>
    <p:sldId id="314" r:id="rId30"/>
    <p:sldId id="313" r:id="rId31"/>
    <p:sldId id="311" r:id="rId32"/>
    <p:sldId id="312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00"/>
    <a:srgbClr val="800000"/>
    <a:srgbClr val="FFFF00"/>
    <a:srgbClr val="096713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60" autoAdjust="0"/>
  </p:normalViewPr>
  <p:slideViewPr>
    <p:cSldViewPr>
      <p:cViewPr>
        <p:scale>
          <a:sx n="60" d="100"/>
          <a:sy n="60" d="100"/>
        </p:scale>
        <p:origin x="-142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8AF4F-AB7A-4221-8041-DF6BEE1BF04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47827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0C6D-C495-4C72-BD07-CC4089463A1B}" type="slidenum">
              <a:rPr lang="en-US" altLang="ru-RU"/>
              <a:pPr/>
              <a:t>1</a:t>
            </a:fld>
            <a:endParaRPr lang="en-US" altLang="ru-RU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0C6D-C495-4C72-BD07-CC4089463A1B}" type="slidenum">
              <a:rPr lang="en-US" altLang="ru-RU">
                <a:solidFill>
                  <a:prstClr val="black"/>
                </a:solidFill>
              </a:rPr>
              <a:pPr/>
              <a:t>18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19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660-E9AE-466D-BCE6-2439858ED8E5}" type="slidenum">
              <a:rPr lang="en-US" altLang="ru-RU"/>
              <a:pPr/>
              <a:t>2</a:t>
            </a:fld>
            <a:endParaRPr lang="en-US" altLang="ru-RU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21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22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29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660-E9AE-466D-BCE6-2439858ED8E5}" type="slidenum">
              <a:rPr lang="en-US" altLang="ru-RU"/>
              <a:pPr/>
              <a:t>3</a:t>
            </a:fld>
            <a:endParaRPr lang="en-US" altLang="ru-RU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39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4</a:t>
            </a:fld>
            <a:endParaRPr lang="en-US" altLang="ru-RU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0C6D-C495-4C72-BD07-CC4089463A1B}" type="slidenum">
              <a:rPr lang="en-US" altLang="ru-RU">
                <a:solidFill>
                  <a:prstClr val="black"/>
                </a:solidFill>
              </a:rPr>
              <a:pPr/>
              <a:t>40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44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46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47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48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49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660-E9AE-466D-BCE6-2439858ED8E5}" type="slidenum">
              <a:rPr lang="en-US" altLang="ru-RU">
                <a:solidFill>
                  <a:prstClr val="black"/>
                </a:solidFill>
              </a:rPr>
              <a:pPr/>
              <a:t>5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50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51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52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>
                <a:solidFill>
                  <a:prstClr val="black"/>
                </a:solidFill>
              </a:rPr>
              <a:pPr/>
              <a:t>53</a:t>
            </a:fld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16475-EFEA-49D5-94D9-C23822E733BA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80C6D-C495-4C72-BD07-CC4089463A1B}" type="slidenum">
              <a:rPr lang="en-US" altLang="ru-RU">
                <a:solidFill>
                  <a:prstClr val="black"/>
                </a:solidFill>
              </a:rPr>
              <a:pPr/>
              <a:t>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5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0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762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0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452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39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ошибок </a:t>
            </a:r>
            <a:b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пути их преодоления</a:t>
            </a:r>
            <a:endParaRPr lang="ru-RU" alt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916832"/>
            <a:ext cx="7620000" cy="648072"/>
          </a:xfrm>
        </p:spPr>
        <p:txBody>
          <a:bodyPr/>
          <a:lstStyle/>
          <a:p>
            <a:r>
              <a:rPr lang="ru-RU" alt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Урок 6</a:t>
            </a:r>
            <a:r>
              <a:rPr lang="uk-UA" alt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uk-UA" alt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en-US" altLang="ru-RU" sz="3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</a:t>
            </a:r>
            <a:r>
              <a:rPr lang="ru-RU" sz="2500" b="1" dirty="0" smtClean="0">
                <a:solidFill>
                  <a:srgbClr val="990000"/>
                </a:solidFill>
                <a:latin typeface="Times New Roman"/>
                <a:ea typeface="Calibri"/>
                <a:cs typeface="Arial"/>
              </a:rPr>
              <a:t>Орфография</a:t>
            </a:r>
            <a:r>
              <a:rPr lang="ru-RU" sz="2500" b="1" dirty="0">
                <a:solidFill>
                  <a:srgbClr val="990000"/>
                </a:solidFill>
                <a:latin typeface="Times New Roman"/>
                <a:ea typeface="Calibri"/>
                <a:cs typeface="Arial"/>
              </a:rPr>
              <a:t>, правописание</a:t>
            </a:r>
            <a:r>
              <a:rPr lang="ru-RU" sz="2500" dirty="0">
                <a:solidFill>
                  <a:srgbClr val="99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(др.-греч. </a:t>
            </a:r>
            <a:r>
              <a:rPr lang="ru-RU" sz="25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ὀρθογρ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αφία, от ὀρθός – «правильный» и γράφω – «пишу»)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–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это система правил, определяющая, как надо писать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слова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Суть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проблемы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орфографии состоит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в том,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что учебники по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современному русскому языку предлагают изучать правописание всего лишь как сумму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правил.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Причем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правила, регламентирующие эти приемы, столь путаны и порой противоречивы, что мало кто в состоянии их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все выучить и успешно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применить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Поэтому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бороться с орфографическими ошибками можно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лишь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поняв ту внутреннюю логику, на стержень которой нанизаны все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орфографические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правила и рекомендации по написанию.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</a:t>
            </a: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</a:t>
            </a:r>
            <a:endParaRPr lang="ru-RU" sz="2500" dirty="0" smtClean="0">
              <a:solidFill>
                <a:srgbClr val="000000"/>
              </a:solidFill>
              <a:effectLst/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692696"/>
            <a:ext cx="646331" cy="459010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ошибки</a:t>
            </a:r>
            <a:endParaRPr lang="ru-RU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Выделяют 3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принципа орфографии: фонетический, морфологический,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исторический.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При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фонетическом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письме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каждая буква сохраняет то значение, которое ей присвоено в алфавите, и слово пишется, «как произносится». </a:t>
            </a: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Морфологический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принцип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заключается в том, что написание слова или части слова, принятое за основное, сохраняется во всех положениях,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независимо от того, как оно произносится. Например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воды, вода, водяной, водянистый, водичка  (корень -вод- произносится по-разному, но пишется одинаково с буквой «о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»).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Видом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морфологического принципа является написание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сигнализирующее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, вводящее в написание слова буквы, которые свидетельствуют о принадлежности слова к определенной грамматической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категории.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000000"/>
              </a:solidFill>
              <a:effectLst/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692696"/>
            <a:ext cx="646331" cy="459010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ошибки</a:t>
            </a:r>
            <a:endParaRPr lang="ru-RU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Например, написание «ь» в словах женского рода на «ч», «ш», «ж», «щ» для отличия их от таких же слов мужского рода (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чиж, речь, печь).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Calibri"/>
              </a:rPr>
              <a:t>       Исторический 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Calibri"/>
              </a:rPr>
              <a:t>принцип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заключается в том, что сохраняется традиционное написание слова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без учета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его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звучания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современном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языке; написание «и» (вместо произносимого звука типа «ы») после шипящих, восходящее к тому периоду истории языка, когда шипящие были мягкими.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        Особым видом исторического написания является написание </a:t>
            </a:r>
            <a:r>
              <a:rPr lang="ru-RU" sz="2500" b="1" i="1" dirty="0">
                <a:solidFill>
                  <a:srgbClr val="000000"/>
                </a:solidFill>
                <a:latin typeface="Times New Roman"/>
                <a:ea typeface="Calibri"/>
              </a:rPr>
              <a:t>этимологическое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, оформляющее написание слова согласно его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этимологическому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источнику, например, написание слов иностранного происхождения.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692696"/>
            <a:ext cx="646331" cy="459010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ошибки</a:t>
            </a:r>
            <a:endParaRPr lang="ru-RU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       Согласно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первому принципу, – как слышим, так и пишем, согласно второму, чтобы проверить правильность написания, – ищем проверочное слово, согласно третьему, – слово, которое вам незнакомо по написанию, можно проверить по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словарям и запомнить его написание. </a:t>
            </a:r>
            <a:endParaRPr lang="ru-RU" sz="25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        Иначе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говоря, в русском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языке всегда есть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способ проверить правильность написание. И ошибки орфографические чаще всего вопрос не грамотности, а внимательности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5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        Также при написании работ рекомендуем выполнять автоматическую проверку написания слов, что поможет избежать наиболее грубых ошибок.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692696"/>
            <a:ext cx="646331" cy="459010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ошибки</a:t>
            </a:r>
            <a:endParaRPr lang="ru-RU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54868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     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Перечислим несколько самых распространенных ошибок, встречающиеся в работах студентов: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 1.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М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ягкий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знак в глагольных окончаниях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ться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Нужно поставить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вопрос «что делать?», «что сделать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?»,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«что сделает?», «что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делает?» к глаголу.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Если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вопросе есть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мягкий знак,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это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означает, что в глаголе он тоже должен стоять. 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если в вопросе нет мягкого знака, мягкого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знака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не должно быть и в слове.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Возьмем для примера «Она начала одеваться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», но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«Она оденется».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638355"/>
            <a:ext cx="1107996" cy="469878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 распространенные</a:t>
            </a:r>
          </a:p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ошибки</a:t>
            </a:r>
            <a:endParaRPr lang="ru-RU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68008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24"/>
            <a:ext cx="57150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     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2.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Слова «так же» и «также».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Чтобы понять, нужно ли писать слитно или раздельно, достаточно запомнить проверочные слова: «также» можно заменить на «тоже»,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      «так же» - на «точно».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Например: «У меня также (тоже) есть эта книга», «Закат (точно) так же прекрасен, как и рассвет».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Слова «ввиду» и «в виду»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– написание зависит от контекста. «Ввиду обстоятельств…» в значении «из-за» – пишется слитно, а «иметь в виду» – раздельно.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       Похоже проверяется слова «вследствие» и  «в следствии». «Вследствие» в значении «из-за» пишется вместе, но «(в чем?) в следствии была допущена ошибка» - отдельно.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638355"/>
            <a:ext cx="1107996" cy="469878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 распространенные</a:t>
            </a:r>
          </a:p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ошибки</a:t>
            </a:r>
            <a:endParaRPr lang="ru-RU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68008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24"/>
            <a:ext cx="57150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54868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4.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Написание приставок с буквами з- и с-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     Буква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«з»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пишется в приставке: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1) перед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звонкими согласными: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без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раздельно,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воз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рождение.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2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) перед гласными: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без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успешно,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из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обличить.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      Буква «с» пишется в приставке перед глухими согласными: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рас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сыпать,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вос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пылать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Приставка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с- всегда пишется с буквой «с»: сбить, сдать, сжать, сдавить, сделать и т.д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      Слова «здесь», «здание», «здешний», «здоровье» пишутся с буквой з, так как з в этих словах не приставка, а часть корня.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638355"/>
            <a:ext cx="1107996" cy="469878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 распространенные</a:t>
            </a:r>
          </a:p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ошибки</a:t>
            </a:r>
            <a:endParaRPr lang="ru-RU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68008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24"/>
            <a:ext cx="57150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764704"/>
            <a:ext cx="6912768" cy="58326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 5.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Слова с «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Calibri"/>
              </a:rPr>
              <a:t>ча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» и «ща» всегда пишутся непременно с буквой «а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  6.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Слова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«следующий» и «будущий».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Проверяем: «следую» –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следуЮщий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», «буду» –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будУщий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».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  7.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Слова «вообще» и «в общем».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Не существует слова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вобщем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» и слова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вообщем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», существуют только слова «вообще» и «в общем».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        8.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Также часто встречается: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офицальный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», правильно писать «официальный», «расписание», не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рассписание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», правильно «программа», «сделать», «отзывы» и т.д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638355"/>
            <a:ext cx="1107996" cy="469878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 распространенные</a:t>
            </a:r>
          </a:p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ошибки</a:t>
            </a:r>
            <a:endParaRPr lang="ru-RU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68008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24"/>
            <a:ext cx="57150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620000" cy="704850"/>
          </a:xfrm>
        </p:spPr>
        <p:txBody>
          <a:bodyPr/>
          <a:lstStyle/>
          <a:p>
            <a:r>
              <a:rPr lang="ru-RU" altLang="ru-RU" sz="4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Пунктуационные ошибки</a:t>
            </a:r>
            <a:endParaRPr lang="ru-RU" altLang="ru-RU" sz="4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9925"/>
            <a:ext cx="7620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 </a:t>
            </a:r>
            <a:r>
              <a:rPr lang="ru-RU" sz="2500" b="1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Пунктуа́ция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(ср.-век. лат. </a:t>
            </a:r>
            <a:r>
              <a:rPr lang="ru-RU" sz="25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punctuatio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– от лат. </a:t>
            </a:r>
            <a:r>
              <a:rPr lang="ru-RU" sz="25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punctum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– точка) – система знаков препинания в письменности какого-либо языка, сами правила их постановки в письменной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речи.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  Пунктуация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делает наглядным синтаксический и интонационный строй речи, выделяя отдельные предложения и члены предложений, что облегчает устное воспроизведение написанного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 Существует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три принципа пунктуации: </a:t>
            </a:r>
            <a:r>
              <a:rPr lang="ru-RU" sz="25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синтаксический, смысловой </a:t>
            </a:r>
            <a:r>
              <a:rPr lang="ru-RU" sz="2500" i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и  </a:t>
            </a:r>
            <a:r>
              <a:rPr lang="ru-RU" sz="25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интонационный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</a:t>
            </a:r>
            <a:endParaRPr lang="ru-RU" sz="2500" dirty="0" smtClean="0">
              <a:solidFill>
                <a:srgbClr val="000000"/>
              </a:solidFill>
              <a:effectLst/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675032"/>
            <a:ext cx="646331" cy="462543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Пунктуационные 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64496" y="1178024"/>
            <a:ext cx="4679504" cy="426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ko-KR" sz="28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Обратить внимание на самые распространенные ошибки при написании и оформлении работ. </a:t>
            </a:r>
            <a:endParaRPr lang="en-US" altLang="ko-KR" sz="2800" b="1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ko-KR" sz="28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Научится различать </a:t>
            </a:r>
            <a:r>
              <a:rPr lang="ru-RU" altLang="ko-KR" sz="28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стили и в соответствии с стилистическими особенностями подбирать лексический </a:t>
            </a:r>
            <a:r>
              <a:rPr lang="ru-RU" altLang="ko-KR" sz="28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материал</a:t>
            </a:r>
            <a:endParaRPr lang="ru-RU" altLang="ko-KR" sz="2800" b="1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44624"/>
            <a:ext cx="8724900" cy="715963"/>
          </a:xfrm>
        </p:spPr>
        <p:txBody>
          <a:bodyPr/>
          <a:lstStyle/>
          <a:p>
            <a:pPr algn="ctr"/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altLang="ru-RU" sz="3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endParaRPr lang="ru-RU" altLang="ru-RU" sz="3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3204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076355"/>
            <a:ext cx="8784976" cy="130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ko-KR" sz="2800" b="1" i="1" kern="0" dirty="0">
                <a:solidFill>
                  <a:srgbClr val="FFFFF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Выработать умения и навыки применения правил пунктуации, орфографии. </a:t>
            </a:r>
          </a:p>
          <a:p>
            <a:pPr marL="342900" lvl="0" indent="-342900" algn="l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ko-KR" sz="2800" b="1" i="1" kern="0" dirty="0">
                <a:solidFill>
                  <a:srgbClr val="FFFFF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Вырабатывать внимание и аккуратность</a:t>
            </a:r>
            <a:r>
              <a:rPr lang="ru-RU" altLang="ko-KR" sz="3000" b="1" i="1" kern="0" dirty="0">
                <a:solidFill>
                  <a:srgbClr val="FFFFFF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</a:t>
            </a:r>
            <a:endParaRPr lang="ru-RU" altLang="ru-RU" sz="3000" b="1" i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Синтаксический принцип.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Употребление знаков препинания обусловлено прежде всего строением предложения, его синтаксической структурой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Рассмотрим на примере предложения: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i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Вдруг </a:t>
            </a:r>
            <a:r>
              <a:rPr lang="ru-RU" sz="25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навалился густой </a:t>
            </a:r>
            <a:r>
              <a:rPr lang="ru-RU" sz="2500" i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туман, как </a:t>
            </a:r>
            <a:r>
              <a:rPr lang="ru-RU" sz="25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будто стеной отделил он меня от остального </a:t>
            </a:r>
            <a:r>
              <a:rPr lang="ru-RU" sz="2500" i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мира, </a:t>
            </a:r>
            <a:r>
              <a:rPr lang="ru-RU" sz="25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и, </a:t>
            </a:r>
            <a:r>
              <a:rPr lang="ru-RU" sz="2500" i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чтобы </a:t>
            </a:r>
            <a:r>
              <a:rPr lang="ru-RU" sz="25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не </a:t>
            </a:r>
            <a:r>
              <a:rPr lang="ru-RU" sz="2500" i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заблудиться, я </a:t>
            </a:r>
            <a:r>
              <a:rPr lang="ru-RU" sz="25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решил вернуться на </a:t>
            </a:r>
            <a:r>
              <a:rPr lang="ru-RU" sz="2500" i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тропинку, которая</a:t>
            </a:r>
            <a:r>
              <a:rPr lang="ru-RU" sz="25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, по моим соображениям, должна была находиться слева и </a:t>
            </a:r>
            <a:r>
              <a:rPr lang="ru-RU" sz="2500" i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сзади.</a:t>
            </a:r>
            <a:endParaRPr lang="ru-RU" sz="2500" i="1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</a:t>
            </a:r>
            <a:endParaRPr lang="ru-RU" sz="2500" dirty="0" smtClean="0">
              <a:solidFill>
                <a:srgbClr val="000000"/>
              </a:solidFill>
              <a:effectLst/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-27384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[Вдруг навалился густой туман], [как будто стеной отделил он меня от остального мира], и, (чтобы не заблудиться), [я решил вернуться на тропинку], (которая, по моим соображениям, должна была находиться слева и сзади).</a:t>
            </a: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[     ], [     ],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и, (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чтобы   ), [     ], (которая   )</a:t>
            </a:r>
            <a:endParaRPr lang="ru-RU" sz="2500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Повествовательное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,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невосклицательное сложное предложение с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разными видами связи: бессоюзной, сочинительной и подчинительной, состоит из трёх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частей: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І.  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[Вдруг </a:t>
            </a:r>
            <a:r>
              <a:rPr lang="ru-RU" sz="2500" u="dbl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навалился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густой </a:t>
            </a:r>
            <a:r>
              <a:rPr lang="ru-RU" sz="2500" u="sng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туман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],</a:t>
            </a:r>
            <a:endParaRPr lang="ru-RU" sz="25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ІІ.  [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как будто стеной </a:t>
            </a:r>
            <a:r>
              <a:rPr lang="ru-RU" sz="2500" u="dbl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отделил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u="sng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он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меня от остального мира],</a:t>
            </a:r>
            <a:endParaRPr lang="ru-RU" sz="25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ІІІ.  [</a:t>
            </a:r>
            <a:r>
              <a:rPr lang="ru-RU" sz="2500" u="sng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я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u="dbl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решил вернуться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на тропинку]</a:t>
            </a:r>
            <a:endParaRPr lang="ru-RU" sz="25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44624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I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часть - простое предложение, </a:t>
            </a: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II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часть - простое предложение, </a:t>
            </a: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III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часть - сложноподчинённое предложение с двумя придаточными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(цели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и определительным) с параллельным подчинением. </a:t>
            </a: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Придаточное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цели зависит от всего главного предложения, отвечает на вопрос с какой целью? и присоединяется союзом «чтобы». </a:t>
            </a: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Придаточное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определительное зависит от существительного «тропинку», отвечает на вопрос какую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?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присоединяется союзным словом «которая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».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Каждая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часть предложения, в которой есть предикативный центр (подлежащее и сказуемое),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отделяется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от другой разделительным знаком, в данном случае – запятой. </a:t>
            </a: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</a:t>
            </a:r>
            <a:endParaRPr lang="uk-UA" sz="24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706449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44624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В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середине придаточной части есть вставная конструкция «по моим соображениям», эта конструкция также выделяется запятыми с двух сторон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На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примере этого предложения мы видим основополагающий синтаксический  принцип пунктуации: между частями сложного предложения ставится разделительный знак.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Выбор разделительного знака зависит от смысла и видов связи между частями предложения.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Чаще всего это запятая (это основное правило), но может также быть, тире, двоеточие, точка с запятой, запятая и тире.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   </a:t>
            </a:r>
            <a:endParaRPr lang="ru-RU" sz="2500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\Desktop\cda2a5b42d65daf0d60a3664471459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98"/>
            <a:ext cx="1944216" cy="19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428" y="706449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607" y="404664"/>
            <a:ext cx="3130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 ставится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1772816"/>
            <a:ext cx="6768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Перед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одиночными соединительными и разделительными союзами (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и, да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(в значении «и»), 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или, либо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в следующих случаях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а) простые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предложения в составе сложносочинённого предложения имеют общий второстепенный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член: </a:t>
            </a:r>
            <a:r>
              <a:rPr lang="ru-RU" sz="2500" b="1" i="1" u="dotDash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Вскоре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набежала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туча и брызнул короткий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дождь.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б) простые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предложения в составе сложносочинённого предложения имеют общее придаточное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Уже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совсем рассвело и народ стал подниматься, </a:t>
            </a:r>
            <a:r>
              <a:rPr lang="ru-RU" sz="2500" b="1" i="1" u="dotDash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я вернулся в свою </a:t>
            </a:r>
            <a:r>
              <a:rPr lang="ru-RU" sz="2500" b="1" i="1" u="dotDash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комнату. </a:t>
            </a:r>
            <a:endParaRPr lang="ru-RU" sz="2500" b="1" i="1" u="dotDash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\Desktop\cda2a5b42d65daf0d60a3664471459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98"/>
            <a:ext cx="1944216" cy="19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607" y="404664"/>
            <a:ext cx="3130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 ставится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1772816"/>
            <a:ext cx="6768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простые предложения в составе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сложносочинённого предложения вместе поясняют общее для них третье предложение, предшествующее им и связанное с ними бессоюзной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связью: </a:t>
            </a:r>
            <a:r>
              <a:rPr lang="ru-RU" sz="25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5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чувствовал себя нехорошо: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тело было слабо и в глазах ощущалась тупая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г) простые предложения в составе сложносочинённого предложения имеют общее вводное слово, вводное словосочетание или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предложение: </a:t>
            </a:r>
            <a:r>
              <a:rPr lang="ru-RU" sz="25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5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словам охотников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зверь в этих лесах вывелся и птица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исчезла.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\Desktop\cda2a5b42d65daf0d60a3664471459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98"/>
            <a:ext cx="1944216" cy="19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607" y="404664"/>
            <a:ext cx="3130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 ставится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759743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д) когда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сложносочинённого предложения входят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вопросительные, восклицательное или побудительное предложение: Вы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придёте ко мне или я должен зайти к вам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е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в состав сложносочинённого предложения входят односоставные неопределенно-личные предложения, если предполагается один и тот же производитель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действия: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Подсудимых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тоже куда-то выводили и только что ввели назад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и)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состав сложносочинённого предложения входят назывные предложения: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Мороз и солнце...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\Desktop\cda2a5b42d65daf0d60a3664471459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98"/>
            <a:ext cx="1944216" cy="19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607" y="404664"/>
            <a:ext cx="3130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 ставится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871821"/>
            <a:ext cx="705678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к)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состав сложносочинённого предложения входят безличные предложения, имеющие синонимические слова в сказуемых: </a:t>
            </a:r>
            <a:r>
              <a:rPr lang="ru-RU" sz="25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рассмотреть авторские заявки и надо </a:t>
            </a:r>
            <a:r>
              <a:rPr lang="ru-RU" sz="25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срочно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составить по ним заключения.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Но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отсутствии синонимических слов запятая между двумя безличными предложениями перед союзом 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ставится: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 совсем рассвело, и надо было опять выходить в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217652"/>
            <a:ext cx="70567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Сочинительные союзы могут связывать не только части сложносочинённого предложения, но и однородные члены. Их разграничение особенно важно для расстановки знаков препинания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Чтобы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разграничить сложносочинённые предложения и простые предложения с однородными членами, следует при анализе предложения обязательно выделять грамматические основы, чтобы определить тип предложения (простое или сложносочинённое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362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217652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Сравним: 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дымной проруби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шёл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и нёс большого осетра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простое предложение с однородными сказуемыми (основа одна – человек шёл и нёс; запятая перед союзом и не ставится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Денег дам на дорогу, и вертолёт вызвать можно –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сложносочинённое предложение (две основы – дам, вызвать можно; запятая перед союзом и ставится).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79" y="-99392"/>
            <a:ext cx="9271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1321" y="444199"/>
            <a:ext cx="1976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ставится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9271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9793" y="3659833"/>
            <a:ext cx="1806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ставится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712968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                               </a:t>
            </a:r>
            <a:r>
              <a:rPr lang="uk-UA" altLang="ko-KR" sz="3000" b="1" i="1" dirty="0" err="1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Часть</a:t>
            </a:r>
            <a:r>
              <a:rPr lang="uk-UA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І</a:t>
            </a:r>
            <a:endParaRPr lang="ru-RU" altLang="ko-KR" sz="3000" b="1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1. Введение. Ключевое слово урока</a:t>
            </a:r>
            <a:r>
              <a:rPr lang="en-US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«тщательно».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Виды ошибок. Терминология.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3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Орфографические ошибки.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4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Принципы пунктуации. Виды пунктуационных ошибок.</a:t>
            </a:r>
            <a:endParaRPr lang="en-US" altLang="ko-KR" sz="3000" b="1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5. 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Стилистические ошибки.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uk-UA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                              </a:t>
            </a:r>
            <a:r>
              <a:rPr lang="uk-UA" altLang="ko-KR" sz="3000" b="1" i="1" dirty="0" err="1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Часть</a:t>
            </a:r>
            <a:r>
              <a:rPr lang="uk-UA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ІІ</a:t>
            </a:r>
            <a:endParaRPr lang="ru-RU" altLang="ko-KR" sz="3000" b="1" i="1" dirty="0" smtClean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5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Грамматические ошибки.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000" b="1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6</a:t>
            </a:r>
            <a:r>
              <a:rPr lang="ru-RU" altLang="ko-KR" sz="30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Речевые ошибки.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altLang="ru-RU" sz="3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980728"/>
            <a:ext cx="70567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Вместо запятой простые предложения в составе сложносочинённого предложения могут разделяться точкой с запятой.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Точка с запятой ставится в том случае, если части предложения значительно распространены и уже имеют внутри себя запятые (часто это сложные предложения смешанного типа – с сочинением, подчинением и бессоюзной связью).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Чаще постановка точки с запятой наблюдается перед союзами но, однако, зато, да и, реже перед союзом а: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Шесть лет комиссия возилась около здания; но климат что ли мешал, или материал уже был такой, только никак не шло казённое здание выше фундамента.</a:t>
            </a:r>
            <a:endParaRPr lang="ru-RU" sz="25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1665"/>
            <a:ext cx="9810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0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980728"/>
            <a:ext cx="70567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союзами и, да (в значении «и») точка с запятой ставится лишь в том случае, когда они соединяют два предложения, которые без них были бы разделены точкой:</a:t>
            </a:r>
          </a:p>
          <a:p>
            <a:pPr algn="just"/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Скоро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весь сад, согретый солнцем, обласканный, ожил, и капли росы, как алмазы, засверкали на листьях; и старый, давно запущенный сад в это утро казался таким молодым, нарядным.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1665"/>
            <a:ext cx="9810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1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06456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16632"/>
            <a:ext cx="70567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Нередко возникает путаница со знаками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«тире»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«двоеточие».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Многие, сталкиваясь со сложными предложениями, в которых пропущен союз, интуитивно понимают, что нужно поставить более «солидный» знак, чем запятая. Но какой именно?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900"/>
            <a:ext cx="9810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796344"/>
            <a:ext cx="691276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Правило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достаточно простое. Нужно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подобрать наиболее подходящие слова                 вместо пропущенного союза.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Если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смыслу подходят такие слова, как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«что», «потому что», «а именно»,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 нужно ставить двоеточие.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 двоеточие ставится,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первое предложение оканчивается на слова, обозначающие восприятие и предполагающие, что после них будет идти описание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могут быть слова: видеть, понимать, чувствовать и т. 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Помню (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что):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 вечер, играла тихая свирель. Он был сложным человеком (а именно): вспыльчивым, желчным, угрюмым. Я сразу его узнал: (потому что) на нем был один желтый ботинок. </a:t>
            </a:r>
          </a:p>
        </p:txBody>
      </p:sp>
    </p:spTree>
    <p:extLst>
      <p:ext uri="{BB962C8B-B14F-4D97-AF65-F5344CB8AC3E}">
        <p14:creationId xmlns:p14="http://schemas.microsoft.com/office/powerpoint/2010/main" val="42384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06454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796344"/>
            <a:ext cx="691276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Если вы можете вставить такие слова, как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«а», «но», «и», «словно», «это», «поэтому», «словно»,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 нужно использовать тире.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Например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Подул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ветер - (поэтому) застонал, заскрипел старый бор. 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Тире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ставится также тогда, когда в начале предложения можно добавить слова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«если»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«когда».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Например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(Когда) Подумал о Грише - он тут как тут. (Если) Получу гонорар - махнем на море!</a:t>
            </a:r>
          </a:p>
        </p:txBody>
      </p:sp>
      <p:pic>
        <p:nvPicPr>
          <p:cNvPr id="6146" name="Picture 2" descr="C:\Users\Nata\Desktop\s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486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3695" y="118400"/>
            <a:ext cx="5052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5948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06455"/>
            <a:ext cx="646331" cy="4562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16632"/>
            <a:ext cx="70567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Есть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 крайность: автор текста ставит слишком много разделительных знаков.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Это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связано с тем, что автор путается в синтаксических конструкциях и начинает выделять словосочетания вместо частей предложения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Напоминанием, что признаком предложения является наличие предикативного центра – подлежащего и сказуемого.</a:t>
            </a:r>
          </a:p>
        </p:txBody>
      </p:sp>
    </p:spTree>
    <p:extLst>
      <p:ext uri="{BB962C8B-B14F-4D97-AF65-F5344CB8AC3E}">
        <p14:creationId xmlns:p14="http://schemas.microsoft.com/office/powerpoint/2010/main" val="12919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197648"/>
            <a:ext cx="646331" cy="358021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16632"/>
            <a:ext cx="7056784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Смысловой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Синтаксическое деление текста связано с его делением по смыслу и в большинстве случаев совпадает с ним.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Например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Жених был приветлив и очень важен, потом – он был неглуп и очень зажиточен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Тире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указывает на то, что слово «потом» имеет здесь значение «кроме того». При отсутствии тире потом имело бы значение «после чего-либо», «впоследствии», перечисление, неуместное в данном случае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Смысловой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допускает так называемые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«авторские» знаки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Но этот момент не служит оправданием пунктуационных ошибок, в предложениях, составленных самостоятельно.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Каждый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«авторский» знак не случаен и несет глубокий смысл. </a:t>
            </a:r>
          </a:p>
        </p:txBody>
      </p:sp>
    </p:spTree>
    <p:extLst>
      <p:ext uri="{BB962C8B-B14F-4D97-AF65-F5344CB8AC3E}">
        <p14:creationId xmlns:p14="http://schemas.microsoft.com/office/powerpoint/2010/main" val="37423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197648"/>
            <a:ext cx="646331" cy="358021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Смысловой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16632"/>
            <a:ext cx="705678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При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постановке таких знаков, автор учитывает существующие нормы и правила.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Кроме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того, такие знаки присутствует, как правило, в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художественных произведениях, а не в научных работах. 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Например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Мать — не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плакала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данном случае разделения с помощью тире подлежащего и сказуемого по правилам русской пунктуации быть не должно, однако это значительно усиливает эмоциональную окраску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предложения. Автор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бы вкладывает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смыслов в паузу, которая обозначается этим неправильным тире, раскрывает перед читателем бурю эмоций, переживаемых матерью в глубине души,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неявно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окружающих.</a:t>
            </a:r>
          </a:p>
        </p:txBody>
      </p:sp>
    </p:spTree>
    <p:extLst>
      <p:ext uri="{BB962C8B-B14F-4D97-AF65-F5344CB8AC3E}">
        <p14:creationId xmlns:p14="http://schemas.microsoft.com/office/powerpoint/2010/main" val="1096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643815"/>
            <a:ext cx="646331" cy="468788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Интонационный  принцип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16632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Интонационный принцип.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Интонацией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обусловлен выбор точки или восклицательного знака в конце предложения (невосклицательная или восклицательная интонация), выбор запятой или восклицательного знака после обращения, постановка интонационного тире и др.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Однако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буквального совпадения между знаками препинания и интонацией нет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979712" y="116632"/>
            <a:ext cx="70567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Таким образом, современная пунктуация опирается и на структуру, и на смысл, и на интонационное членение речи в их взаимодействии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Полезное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упражнением для устранения пунктуационных ошибок – это  синтаксический разбор предложений.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А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самое лучшее упражнение для закрепления пунктуационной грамотности – это чтение хороших книг на правильном литературном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11490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0032" y="476672"/>
            <a:ext cx="4176464" cy="25922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ko-KR" sz="28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«Или какая женщина, имея десять драхм, если потеряет одну драхму, не зажжет свечи и не станет мести комнату и искать тщательно, пока не найдет…» Луки 15:8.</a:t>
            </a:r>
          </a:p>
        </p:txBody>
      </p:sp>
      <p:pic>
        <p:nvPicPr>
          <p:cNvPr id="60423" name="Picture 7" descr="C:\Users\User\Desktop\21144940001c1d96ef62249a7f1609242e5d93877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" y="-27384"/>
            <a:ext cx="4551392" cy="39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3861048"/>
            <a:ext cx="69127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Введение к нашему уроку – это размышление о слове из Писания, которое есть и в Луки 15:8. В Библии это слово встречается 13 раз. </a:t>
            </a: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Это слово «тщательно», что значит старательно, аккуратно, усердно, чрезвычайно внимательно к деталям. 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620000" cy="704850"/>
          </a:xfrm>
        </p:spPr>
        <p:txBody>
          <a:bodyPr/>
          <a:lstStyle/>
          <a:p>
            <a:r>
              <a:rPr lang="ru-RU" altLang="ru-RU" sz="4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Стилистические ошибки</a:t>
            </a:r>
            <a:endParaRPr lang="ru-RU" altLang="ru-RU" sz="4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9925"/>
            <a:ext cx="7620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3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913873"/>
            <a:ext cx="646331" cy="214776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 речи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116632"/>
            <a:ext cx="72008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Функциональные стили речи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разновидности речи,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которые обслуживают ту или иную сторону общественной жизни.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387178"/>
            <a:ext cx="7185205" cy="550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2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292361"/>
            <a:ext cx="646331" cy="339080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Разговорный стиль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564904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Разговорный стиль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служит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непосредственного общения, когда автор делится с окружающими своими мыслями или чувствами, обменивается информацией по бытовым вопросам в неофициальной обстановке.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Языковые средства разговорного стиля: эмоциональность, разговорная лексика, слова с суффиксами субъективной оценки; употребление неполных предложений, вводных слов, слов-обращений, междометия, модальные частицы, повторы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4098" name="Picture 2" descr="C:\Users\Nata\Desktop\People-talking-on-cou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3"/>
            <a:ext cx="6768752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841594"/>
            <a:ext cx="646331" cy="429233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стиль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777147"/>
            <a:ext cx="7200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Художественный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используется в художественной литературе. Он воздействует на воображение и чувства читателя,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передавая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мысли и чувства автора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характеризуется образностью, эмоциональностью речи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Его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жанры – эпос, лирика, драма, эпопея, роман, повесть, рассказ, сказка, басня, ода, гимн, песня, элегия, сонет, эпиграмма, послание, поэма, баллада, трагедия, комедия.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ata\Desktop\218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0945"/>
            <a:ext cx="6987480" cy="264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671307"/>
            <a:ext cx="646331" cy="263290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стиль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636912"/>
            <a:ext cx="7200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Деловой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используется для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официальной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обстановке.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лужит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оформления документов: законов, приказов, постановлений, характеристик, протоколов, расписок и справок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Стилевые черты – строгая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композиция,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эмоциональности, наличие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речевых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клише,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терминологии и номенклатурных наименований, наличие сложных несокращенных слов, аббревиатур, отглагольных существительных, преобладает прямой порядок слов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Nata\Desktop\investment_bankin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9"/>
            <a:ext cx="6768752" cy="26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695883"/>
            <a:ext cx="646331" cy="458375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Публицистический стиль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636912"/>
            <a:ext cx="7200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Публицистический стиль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служит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воздействия на людей через средства массовой информации.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Информация в публицистическом стиле  предназначена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для узкого круга специалистов, а для широких слоёв общества, причём воздействие направляется не только на разум, но и на чувства.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Стилевые черты – логичность, образность, эмоциональность,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оценочность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призывность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ata\Desktop\televidenie-mir-v-yashhi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6840760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695883"/>
            <a:ext cx="646331" cy="458375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Публицистический стиль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729820"/>
            <a:ext cx="7200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Характерно использование устойчивых оборотов речи,  разнообразие синтаксических конструкций, широкое употребление общественно-политической лексики, лексики, обозначающей понятия морали, этики, культуры, психологии, слов, обозначающей внутренние переживания и состояния людей.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ata\Desktop\televidenie-mir-v-yashhi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6840760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1587182"/>
            <a:ext cx="646331" cy="280115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стиль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852936"/>
            <a:ext cx="7200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стиль.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 функция – сообщение научной информации, а также ее доказательство.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Выделяют 3 </a:t>
            </a:r>
            <a:r>
              <a:rPr lang="ru-RU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подстиля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собственно-научный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(инструкции, энциклопедии, диссертации)</a:t>
            </a:r>
          </a:p>
          <a:p>
            <a:pPr algn="just"/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научно-популярный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выступления на радио 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телевидении, перед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аудиторией, научные статьи)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научно-учебный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(учебная литература, пособия, справочники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Nata\Desktop\559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624"/>
            <a:ext cx="7056783" cy="285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532762"/>
            <a:ext cx="646331" cy="490999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Собственно-научный стиль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44624"/>
            <a:ext cx="72008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Собственно-научный стиль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Самая главная его особенность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логичность изложения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Каждое высказывание, связка, переход в тексте выполняется в строгой </a:t>
            </a:r>
            <a:r>
              <a:rPr lang="ru-RU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последова-тельности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 одного к другому.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Следите, чтобы все части предложения были «равными по весу», пропорционально нагруженными смыслом.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Используйте именно те слова, которые вы подразумеваете. Не стремитесь насытить работу переносными смыслами и иносказаниями. Например, «не человек, нуждающийся в покаянии», а «грешник», не «люди с ослабленным зрением», а «слабовидящие» или «слепые», не «великая грешница», а «блудница».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Максимально стремитесь к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смысловой точности и однозначности.</a:t>
            </a:r>
            <a:endParaRPr lang="ru-RU" sz="2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532763"/>
            <a:ext cx="646331" cy="490999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Собственно-научный стиль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99392"/>
            <a:ext cx="72008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Самым главным качеством научного стиля является «объективность». Для этого оперируйте достоверными фактами. Не используйте сомнительную, не проверенную информацию.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Объясняйте ход своих мыслей. Предположение называйте предположением, аксиому – аксиомой и т.д.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Также научный стиль предполагает:</a:t>
            </a:r>
          </a:p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астую повторяемость ключевых слов;</a:t>
            </a:r>
          </a:p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рямой порядок слов;</a:t>
            </a:r>
          </a:p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реобладание неопределенно-личных 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безличных предложений;</a:t>
            </a:r>
          </a:p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билие сложных предложений;</a:t>
            </a:r>
          </a:p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спользование терминов;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изложение от третьего лица;</a:t>
            </a:r>
          </a:p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тсутствие эмоционально окрашенных слов, частиц и междометий;</a:t>
            </a:r>
          </a:p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ассуждение и описание как основной тип речи.</a:t>
            </a:r>
          </a:p>
        </p:txBody>
      </p:sp>
    </p:spTree>
    <p:extLst>
      <p:ext uri="{BB962C8B-B14F-4D97-AF65-F5344CB8AC3E}">
        <p14:creationId xmlns:p14="http://schemas.microsoft.com/office/powerpoint/2010/main" val="41484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548680"/>
            <a:ext cx="8856984" cy="4267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ko-KR" sz="34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 На сегодняшнем занятии мы будем учиться определять виды ошибок, тщательно исследовать свои тексты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ko-KR" sz="34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на наличие ошибок, чтобы их исправить </a:t>
            </a:r>
            <a:endParaRPr lang="ru-RU" altLang="ko-KR" sz="3400" b="1" i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ko-KR" sz="34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и не допускать в дальнейшем.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ko-KR" sz="34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Все ошибки можно разделить на 8 типов.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ko-KR" sz="3400" b="1" i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   На уроке мы подробнее остановимся на орфографических, пунктуационных, грамматических, стилистических, речевых ошибках и нарушениях абзацного членения. </a:t>
            </a:r>
            <a:endParaRPr lang="ru-RU" altLang="ko-KR" sz="3400" b="1" i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-99392"/>
            <a:ext cx="8724900" cy="715963"/>
          </a:xfrm>
        </p:spPr>
        <p:txBody>
          <a:bodyPr/>
          <a:lstStyle/>
          <a:p>
            <a:pPr algn="ctr"/>
            <a:r>
              <a:rPr lang="ru-RU" altLang="ru-RU" sz="3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endParaRPr lang="ru-RU" altLang="ru-RU" sz="3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636154"/>
            <a:ext cx="646331" cy="470321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Научно-популярный стиль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37267"/>
            <a:ext cx="72008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Научно-популярный стиль 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Для приобщения обычных людей к интересующей вас научной темы, необходимо уметь пожертвовать глубиной информации, упростив и популяризовав ее, представить свою тему в виде ярких картин, которые будут до конца удерживать читателя или слушателя. И при этом суметь донести важную информацию. 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Некоторые рекомендации: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злагайте научные понятия просто, понятными словами; термины иногда опускайте, в других случаях – раскрывайте описательно или объясняйте по ходу рассуждения; используйте общенаучную лексику, яркие образы, сравнения;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тдавайте предпочтение простым предложениям, редко используйте сложные синтаксические конструкции.</a:t>
            </a: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34866"/>
            <a:ext cx="646331" cy="450578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Стилистическими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ошибками являются нарушения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стилистической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нормы, они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связаны с употреблением слов, грамматических форм и синтаксических конструкций без учета их стилистической окраски: функционально-стилистической и эмоционально-экспрессивной. </a:t>
            </a:r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Чтобы понять суть стилистической ошибки, проведем аналогию с ошибками в стилях одежды</a:t>
            </a:r>
          </a:p>
          <a:p>
            <a:pPr algn="just"/>
            <a:endParaRPr lang="ru-RU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DD42920F713A9A9888AADCCFDB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92" y="1124744"/>
            <a:ext cx="3444287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абота\Курс Ориентация2\Фото, картинки к урокам\Человечки\Прозрачный фон\3D-Women-Wro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30" y="4523829"/>
            <a:ext cx="2334171" cy="233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-5502-5-700x1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6724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95" y="2837457"/>
            <a:ext cx="233521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428" y="734866"/>
            <a:ext cx="646331" cy="450578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1999" y="5847655"/>
            <a:ext cx="2494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деловой обед?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7509" y="4119463"/>
            <a:ext cx="2862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дачу с друзьями?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28" y="734866"/>
            <a:ext cx="646331" cy="450578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Стилистические ошибки</a:t>
            </a:r>
            <a:endParaRPr lang="ru-RU" sz="3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-27384"/>
            <a:ext cx="72008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У каждого стиля есть свои особенности. То, что характерно для одного стиля, недопустимо применять  в другом.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Например, разговор с другом не начинают со слов «Уважаемый Иван Петрович! В ответ на ваш запрос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21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05.01.2015 сообщаю…», а на приеме у чиновника не говорят: «Привет! Надо перекинутся парой слов».</a:t>
            </a: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Ваша проповедь не тронет сердца слушателей, если она будет написана в собственно научном стиле, а  диссертация, написанная в художественном стиле, не получит ободрение в научных кругах.</a:t>
            </a:r>
          </a:p>
          <a:p>
            <a:pPr algn="just"/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«Соблюдающий 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заповедь не испытает никакого зла: сердце мудрого знает и время и </a:t>
            </a:r>
            <a:r>
              <a:rPr lang="ru-RU" sz="25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устав» (</a:t>
            </a:r>
            <a:r>
              <a:rPr lang="ru-RU" sz="25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Еккл.8:5)</a:t>
            </a:r>
            <a:endParaRPr lang="ru-RU" sz="25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54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-K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І. </a:t>
            </a:r>
            <a:r>
              <a:rPr lang="ru-RU" altLang="ko-KR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Орфографические ошибки</a:t>
            </a:r>
            <a:r>
              <a:rPr lang="ru-RU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(I). </a:t>
            </a:r>
            <a:r>
              <a:rPr lang="ru-RU" altLang="ko-K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Это ошибки в словах (буквенные, постановка дефиса, слитное и раздельное написание). </a:t>
            </a: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ІІ. </a:t>
            </a:r>
            <a:r>
              <a:rPr lang="ru-RU" sz="2400" b="1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Arial"/>
              </a:rPr>
              <a:t>Пунктуационные ошибки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V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).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Это ошибки в постановке знаков препинания (запятая, точка, тире, двоеточие, вопросительный и восклицательный знаки, точка с запятой, кавычки, скобки, троеточие).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ІІІ.</a:t>
            </a:r>
            <a:r>
              <a:rPr lang="ru-RU" altLang="ko-KR" sz="2400" b="1" dirty="0">
                <a:solidFill>
                  <a:srgbClr val="99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Грамматические ошибки </a:t>
            </a:r>
            <a:r>
              <a:rPr lang="ru-RU" altLang="ko-K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(Г).</a:t>
            </a:r>
            <a:r>
              <a:rPr lang="ru-RU" altLang="ko-KR" sz="2400" b="1" dirty="0">
                <a:solidFill>
                  <a:srgbClr val="99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ru-RU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Это ошибки в образовании и употреблении формы слова, т.е. сочетаемости в грамматических формах.</a:t>
            </a:r>
          </a:p>
          <a:p>
            <a:pPr marL="0" lv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ІV.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Речевые ошибки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(Р).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употребление не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соответвующих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смыслу слов или форм слова.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Здесь и непонимание значения слова, тавтология, неправильное употребление синонимов, омонимов, паронимов и т.д.</a:t>
            </a: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altLang="ko-KR" sz="2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Arial"/>
              </a:rPr>
              <a:t>V. </a:t>
            </a:r>
            <a:r>
              <a:rPr lang="ru-RU" sz="2400" b="1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Arial"/>
              </a:rPr>
              <a:t>Стилистические ошибки (С)</a:t>
            </a:r>
            <a:r>
              <a:rPr lang="ru-RU" sz="24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Arial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Ошибки в употреблении стилистически окрашенных слов в инородном стиле.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Arial"/>
              </a:rPr>
              <a:t>VІ. Логическая ошибка (Л).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Это ошибки логического построения текста.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Среди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них наиболее часто встречающаяся – отсутствие причинно-следственной связи.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/>
                <a:ea typeface="Calibri"/>
                <a:cs typeface="Arial"/>
              </a:rPr>
              <a:t>VІІ</a:t>
            </a: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Arial"/>
              </a:rPr>
              <a:t>. Фактические ошибки (Ф).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Это ошибки смысловые, искажение исходного содержания текста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Arial"/>
              </a:rPr>
              <a:t>VIII. Нарушение абзацного членения (Z).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Текст неверно разделен на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микротемы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, абзацы.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  Отдельным видом ошибок следует выделить бедность и однообразие используемых слов, фраз и синтаксических конструкций.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7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12768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При проверке и редактировании текста употребляются специальные символы для обозначения разных групп ошибок: I, V, Г, Р, С, Л, Ф, Z.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    Также при проверке и оценивании письменных заданий учитывается оформление работ. Тема написания и оформления работ будет рассмотрена на одном из следующих уроках.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Calibri"/>
              <a:cs typeface="Arial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9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620000" cy="704850"/>
          </a:xfrm>
        </p:spPr>
        <p:txBody>
          <a:bodyPr/>
          <a:lstStyle/>
          <a:p>
            <a:r>
              <a:rPr lang="ru-RU" altLang="ru-RU" sz="4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ошибки</a:t>
            </a:r>
            <a:endParaRPr lang="ru-RU" altLang="ru-RU" sz="4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9925"/>
            <a:ext cx="7620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разование доска и пишуш рука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3979</Words>
  <Application>Microsoft Office PowerPoint</Application>
  <PresentationFormat>Экран (4:3)</PresentationFormat>
  <Paragraphs>346</Paragraphs>
  <Slides>53</Slides>
  <Notes>53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Образование доска и пишуш рука</vt:lpstr>
      <vt:lpstr>Виды ошибок  и пути их преодоления</vt:lpstr>
      <vt:lpstr>                       Цель урока</vt:lpstr>
      <vt:lpstr>План</vt:lpstr>
      <vt:lpstr>Презентация PowerPoint</vt:lpstr>
      <vt:lpstr>Задачи урока</vt:lpstr>
      <vt:lpstr>Презентация PowerPoint</vt:lpstr>
      <vt:lpstr>Презентация PowerPoint</vt:lpstr>
      <vt:lpstr>Презентация PowerPoint</vt:lpstr>
      <vt:lpstr>Орфографические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Пунктуационные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Стилистические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ошибок  и пути их преодоления</dc:title>
  <dc:subject>Школьный</dc:subject>
  <dc:creator>User</dc:creator>
  <dc:description>http://propowerpoint.ru - Бесплатные шаблоны для презентаций. Полезные советы и уроки  PowerPoint .</dc:description>
  <cp:lastModifiedBy>User</cp:lastModifiedBy>
  <cp:revision>96</cp:revision>
  <dcterms:created xsi:type="dcterms:W3CDTF">2016-03-26T22:15:06Z</dcterms:created>
  <dcterms:modified xsi:type="dcterms:W3CDTF">2016-04-07T09:50:26Z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000800dc080000000000010243100207f6000400038000</vt:lpwstr>
  </property>
</Properties>
</file>