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8" r:id="rId8"/>
    <p:sldId id="269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02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82" d="100"/>
          <a:sy n="82" d="100"/>
        </p:scale>
        <p:origin x="-10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F149A3F-077A-4FA1-BE03-300043BB42BE}" type="datetimeFigureOut">
              <a:rPr lang="ru-RU" smtClean="0"/>
              <a:pPr/>
              <a:t>06.07.2016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328AA8-45BB-4AEB-9827-B0119B80D0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9A3F-077A-4FA1-BE03-300043BB42BE}" type="datetimeFigureOut">
              <a:rPr lang="ru-RU" smtClean="0"/>
              <a:pPr/>
              <a:t>06.07.2016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8AA8-45BB-4AEB-9827-B0119B80D0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F149A3F-077A-4FA1-BE03-300043BB42BE}" type="datetimeFigureOut">
              <a:rPr lang="ru-RU" smtClean="0"/>
              <a:pPr/>
              <a:t>06.07.2016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F328AA8-45BB-4AEB-9827-B0119B80D0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9A3F-077A-4FA1-BE03-300043BB42BE}" type="datetimeFigureOut">
              <a:rPr lang="ru-RU" smtClean="0"/>
              <a:pPr/>
              <a:t>06.07.2016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328AA8-45BB-4AEB-9827-B0119B80D0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9A3F-077A-4FA1-BE03-300043BB42BE}" type="datetimeFigureOut">
              <a:rPr lang="ru-RU" smtClean="0"/>
              <a:pPr/>
              <a:t>06.07.2016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F328AA8-45BB-4AEB-9827-B0119B80D0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F149A3F-077A-4FA1-BE03-300043BB42BE}" type="datetimeFigureOut">
              <a:rPr lang="ru-RU" smtClean="0"/>
              <a:pPr/>
              <a:t>06.07.2016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F328AA8-45BB-4AEB-9827-B0119B80D0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F149A3F-077A-4FA1-BE03-300043BB42BE}" type="datetimeFigureOut">
              <a:rPr lang="ru-RU" smtClean="0"/>
              <a:pPr/>
              <a:t>06.07.2016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F328AA8-45BB-4AEB-9827-B0119B80D0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9A3F-077A-4FA1-BE03-300043BB42BE}" type="datetimeFigureOut">
              <a:rPr lang="ru-RU" smtClean="0"/>
              <a:pPr/>
              <a:t>06.07.2016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328AA8-45BB-4AEB-9827-B0119B80D0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9A3F-077A-4FA1-BE03-300043BB42BE}" type="datetimeFigureOut">
              <a:rPr lang="ru-RU" smtClean="0"/>
              <a:pPr/>
              <a:t>06.07.2016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328AA8-45BB-4AEB-9827-B0119B80D0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9A3F-077A-4FA1-BE03-300043BB42BE}" type="datetimeFigureOut">
              <a:rPr lang="ru-RU" smtClean="0"/>
              <a:pPr/>
              <a:t>06.07.2016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328AA8-45BB-4AEB-9827-B0119B80D0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F149A3F-077A-4FA1-BE03-300043BB42BE}" type="datetimeFigureOut">
              <a:rPr lang="ru-RU" smtClean="0"/>
              <a:pPr/>
              <a:t>06.07.2016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F328AA8-45BB-4AEB-9827-B0119B80D0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F149A3F-077A-4FA1-BE03-300043BB42BE}" type="datetimeFigureOut">
              <a:rPr lang="ru-RU" smtClean="0"/>
              <a:pPr/>
              <a:t>06.07.2016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F328AA8-45BB-4AEB-9827-B0119B80D0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Киев, 2016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Созависимость</a:t>
            </a:r>
            <a:endParaRPr lang="ru-RU" sz="4800" dirty="0"/>
          </a:p>
        </p:txBody>
      </p:sp>
      <p:pic>
        <p:nvPicPr>
          <p:cNvPr id="7" name="Picture 2" descr="C:\Users\Наташа\Pictures\sozavisim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2285984" y="0"/>
            <a:ext cx="5486400" cy="4584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9144000" cy="150973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            </a:t>
            </a:r>
            <a:r>
              <a:rPr lang="ru-RU" b="1" i="1" dirty="0" smtClean="0"/>
              <a:t>Три опоры болезни</a:t>
            </a:r>
            <a:endParaRPr lang="ru-RU" b="1" i="1" dirty="0"/>
          </a:p>
        </p:txBody>
      </p:sp>
      <p:pic>
        <p:nvPicPr>
          <p:cNvPr id="397314" name="Picture 2" descr="C:\Users\Наташа\Pictures\трёхногое чудовищ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285860"/>
            <a:ext cx="92433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Сам больной – его синдром зависимости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>
                <a:solidFill>
                  <a:srgbClr val="002060"/>
                </a:solidFill>
              </a:rPr>
              <a:t>Макросоциум   </a:t>
            </a:r>
            <a:r>
              <a:rPr lang="ru-RU" sz="2400" dirty="0" smtClean="0"/>
              <a:t>                                                       </a:t>
            </a:r>
            <a:r>
              <a:rPr lang="ru-RU" sz="2400" dirty="0" smtClean="0">
                <a:solidFill>
                  <a:srgbClr val="002060"/>
                </a:solidFill>
              </a:rPr>
              <a:t>Микросоциум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ЧУДОВИЩЕ НА ТРЕХ НОГАХ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Первая опора болезни находится в самом больном. </a:t>
            </a:r>
            <a:r>
              <a:rPr lang="ru-RU" dirty="0" smtClean="0"/>
              <a:t>Это большой наркоманический синдром, состоящий из синдромов физической и психической зависимости.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Вторая опора болезни — макросоциум, больное общество, в котором мы живем. </a:t>
            </a:r>
            <a:r>
              <a:rPr lang="ru-RU" dirty="0" smtClean="0"/>
              <a:t>Поэтому алкоголизм и наркоманию относят к группе социальных болезней.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Третья опора — это микросоциум, семья больного.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Кто является созависимым?</a:t>
            </a:r>
            <a:endParaRPr lang="ru-RU" i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1. Лица, находящиеся в браке или в любовных взаимоотношениях с больным зависимостью;</a:t>
            </a:r>
            <a:endParaRPr lang="ru-RU" i="1" dirty="0" smtClean="0"/>
          </a:p>
          <a:p>
            <a:r>
              <a:rPr lang="ru-RU" i="1" dirty="0" smtClean="0"/>
              <a:t>2. </a:t>
            </a:r>
            <a:r>
              <a:rPr lang="ru-RU" dirty="0" smtClean="0"/>
              <a:t>Родители. Взрослые братья и сестры больного;</a:t>
            </a:r>
            <a:endParaRPr lang="ru-RU" i="1" dirty="0" smtClean="0"/>
          </a:p>
          <a:p>
            <a:r>
              <a:rPr lang="ru-RU" dirty="0" smtClean="0"/>
              <a:t>3. Лица, имеющие одного или обоих родителей, больных зависимостью;</a:t>
            </a:r>
            <a:endParaRPr lang="ru-RU" i="1" dirty="0" smtClean="0"/>
          </a:p>
          <a:p>
            <a:r>
              <a:rPr lang="ru-RU" dirty="0" smtClean="0"/>
              <a:t>4. Лица, выросшие в эмоционально репрессивных семьях.</a:t>
            </a:r>
          </a:p>
          <a:p>
            <a:r>
              <a:rPr lang="ru-RU" dirty="0" smtClean="0"/>
              <a:t> 5. Работники социальных служб, реабилитационных центров, медсёстры.</a:t>
            </a:r>
          </a:p>
          <a:p>
            <a:r>
              <a:rPr lang="ru-RU" dirty="0" smtClean="0"/>
              <a:t>Родители, у которых проблемные дети.</a:t>
            </a:r>
          </a:p>
          <a:p>
            <a:r>
              <a:rPr lang="ru-RU" dirty="0" smtClean="0"/>
              <a:t>Люди, состоящие в близких отношениях с безответственными людьми.</a:t>
            </a:r>
          </a:p>
          <a:p>
            <a:r>
              <a:rPr lang="ru-RU" dirty="0" smtClean="0"/>
              <a:t>Люди, состоящие в близких отношениях с личностями, страдающими эмоциональными или психическими проблемами.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/>
              <a:t>          Созависимые системы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Причины созависимости: Любая культура, которая ставит один пол выше другого, одну религию выше другой или одну расу выше остальных, создает общество, готовое быть созависимым.</a:t>
            </a:r>
          </a:p>
          <a:p>
            <a:r>
              <a:rPr lang="ru-RU" dirty="0" smtClean="0"/>
              <a:t>Иисус  нарушил жесткие нормы доминирования мужчин и ограничений по признаку пола.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/>
              <a:t>Евангелие от Матфея (20:25—28)</a:t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Христос рассматривал руководство как форму служения. </a:t>
            </a:r>
          </a:p>
          <a:p>
            <a:r>
              <a:rPr lang="ru-RU" dirty="0" smtClean="0"/>
              <a:t>“...Вы знаете, что князья народов господствуют над ними и вельможи властвуют ими. Но между вами (христианами) да не будет так; а кто хочет между вами быть большим, да будет вам слугою. И кто хочет между вами быть первым, да будет вам рабом. Так как Сын Человеческий не для того пришел, чтобы Ему служили, но чтобы послужить и отдать душу свою для искупления многих”.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Параллелизм проявлений зависимости и созависимости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Основными психологическими проявлениями любой зависимости является триада:</a:t>
            </a:r>
            <a:endParaRPr lang="ru-RU" i="1" dirty="0" smtClean="0"/>
          </a:p>
          <a:p>
            <a:r>
              <a:rPr lang="ru-RU" dirty="0" smtClean="0"/>
              <a:t>1. Обсессивно-компульсивное мышление, когда речь идет о предмете зависимости – об алкоголе, наркотиках;</a:t>
            </a:r>
            <a:endParaRPr lang="ru-RU" i="1" dirty="0" smtClean="0"/>
          </a:p>
          <a:p>
            <a:r>
              <a:rPr lang="ru-RU" dirty="0" smtClean="0"/>
              <a:t>2. Отрицание как форма психологической защиты;</a:t>
            </a:r>
            <a:endParaRPr lang="ru-RU" i="1" dirty="0" smtClean="0"/>
          </a:p>
          <a:p>
            <a:r>
              <a:rPr lang="ru-RU" dirty="0" smtClean="0"/>
              <a:t>3. Утрата контроля.</a:t>
            </a: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/>
              <a:t>Таблица 1. Параллелизм проявлений зависимости и созависимости</a:t>
            </a:r>
            <a:br>
              <a:rPr lang="ru-RU" sz="2800" b="1" i="1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 smtClean="0"/>
              <a:t>Условно выделяют 4 фазы созависимости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1 фаза - озабоченности:</a:t>
            </a:r>
            <a:endParaRPr lang="ru-RU" i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1. Тревога за близкого, больного зависимостью. Периодическое появление токсических эмоций (ТЭ).</a:t>
            </a:r>
            <a:endParaRPr lang="ru-RU" i="1" dirty="0" smtClean="0"/>
          </a:p>
          <a:p>
            <a:r>
              <a:rPr lang="ru-RU" b="1" dirty="0" smtClean="0"/>
              <a:t>Токсические эмоции (ТЭ) – это чувства вины, стыда, обиды, жалости к себе, беспокойства и гнева. Эти эмоции становятся механизмом защиты для человека, страдающего созависимостью. Токсические эмоции для созависимого все равно что алкоголь для алкоголика.</a:t>
            </a:r>
            <a:endParaRPr lang="ru-RU" i="1" dirty="0" smtClean="0"/>
          </a:p>
          <a:p>
            <a:r>
              <a:rPr lang="ru-RU" dirty="0" smtClean="0"/>
              <a:t>2. Отрицание проблемы. Частое использование ТЭ.</a:t>
            </a:r>
            <a:endParaRPr lang="ru-RU" i="1" dirty="0" smtClean="0"/>
          </a:p>
          <a:p>
            <a:r>
              <a:rPr lang="ru-RU" dirty="0" smtClean="0"/>
              <a:t>3. Повышенная переносимость отрицательного поведения больного и ТЭ (рост толерантности).</a:t>
            </a:r>
            <a:endParaRPr lang="ru-RU" i="1" dirty="0" smtClean="0"/>
          </a:p>
          <a:p>
            <a:r>
              <a:rPr lang="ru-RU" dirty="0" smtClean="0"/>
              <a:t>4. Трудности концентрации внимания.</a:t>
            </a: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Вторая фаза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Фаза самозащиты</a:t>
            </a:r>
            <a:endParaRPr lang="ru-RU" i="1" dirty="0" smtClean="0"/>
          </a:p>
          <a:p>
            <a:r>
              <a:rPr lang="ru-RU" dirty="0" smtClean="0"/>
              <a:t>5. Трансформация различных эмоций в негативные и в то же время отрицание ТЭ.</a:t>
            </a:r>
            <a:endParaRPr lang="ru-RU" i="1" dirty="0" smtClean="0"/>
          </a:p>
          <a:p>
            <a:r>
              <a:rPr lang="ru-RU" dirty="0" smtClean="0"/>
              <a:t>6. Все внимание поглощено больным членом семьи.</a:t>
            </a:r>
            <a:endParaRPr lang="ru-RU" i="1" dirty="0" smtClean="0"/>
          </a:p>
          <a:p>
            <a:r>
              <a:rPr lang="ru-RU" dirty="0" smtClean="0"/>
              <a:t>7. Защита больного.</a:t>
            </a:r>
            <a:endParaRPr lang="ru-RU" i="1" dirty="0" smtClean="0"/>
          </a:p>
          <a:p>
            <a:r>
              <a:rPr lang="ru-RU" dirty="0" smtClean="0"/>
              <a:t>8. Высокая терпимость к неподобающему поведению больного.</a:t>
            </a:r>
            <a:endParaRPr lang="ru-RU" i="1" dirty="0" smtClean="0"/>
          </a:p>
          <a:p>
            <a:r>
              <a:rPr lang="ru-RU" dirty="0" smtClean="0"/>
              <a:t>9. Чувство ответственности за все семейные проблемы.</a:t>
            </a:r>
            <a:endParaRPr lang="ru-RU" i="1" dirty="0" smtClean="0"/>
          </a:p>
          <a:p>
            <a:r>
              <a:rPr lang="ru-RU" dirty="0" smtClean="0"/>
              <a:t>10. Повторяющиеся трудности концентрации внимания.</a:t>
            </a:r>
            <a:endParaRPr lang="ru-RU" i="1" dirty="0" smtClean="0"/>
          </a:p>
          <a:p>
            <a:r>
              <a:rPr lang="ru-RU" dirty="0" smtClean="0"/>
              <a:t>11. Утрата контроля над своей жизнью и над жизнью больного. </a:t>
            </a: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3. Фаза адаптации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>12. Чувство вины и стыда.</a:t>
            </a:r>
            <a:endParaRPr lang="ru-RU" i="1" dirty="0" smtClean="0"/>
          </a:p>
          <a:p>
            <a:r>
              <a:rPr lang="ru-RU" dirty="0" smtClean="0"/>
              <a:t>13. "Идеальное" поведение</a:t>
            </a:r>
            <a:endParaRPr lang="ru-RU" i="1" dirty="0" smtClean="0"/>
          </a:p>
          <a:p>
            <a:r>
              <a:rPr lang="ru-RU" dirty="0" smtClean="0"/>
              <a:t>14. Выраженный гнев.</a:t>
            </a:r>
            <a:endParaRPr lang="ru-RU" i="1" dirty="0" smtClean="0"/>
          </a:p>
          <a:p>
            <a:r>
              <a:rPr lang="ru-RU" dirty="0" smtClean="0"/>
              <a:t>15. Увеличение потребления спиртного (наркотика) больным.</a:t>
            </a:r>
            <a:endParaRPr lang="ru-RU" i="1" dirty="0" smtClean="0"/>
          </a:p>
          <a:p>
            <a:r>
              <a:rPr lang="ru-RU" dirty="0" smtClean="0"/>
              <a:t>16. Угрызения совести и стресс.</a:t>
            </a:r>
            <a:endParaRPr lang="ru-RU" i="1" dirty="0" smtClean="0"/>
          </a:p>
          <a:p>
            <a:r>
              <a:rPr lang="ru-RU" dirty="0" smtClean="0"/>
              <a:t>17. Приспосабливание к житейским неудобствам.</a:t>
            </a:r>
            <a:endParaRPr lang="ru-RU" i="1" dirty="0" smtClean="0"/>
          </a:p>
          <a:p>
            <a:r>
              <a:rPr lang="ru-RU" dirty="0" smtClean="0"/>
              <a:t>18. Все действия сконцентрированы на больном.</a:t>
            </a:r>
            <a:endParaRPr lang="ru-RU" i="1" dirty="0" smtClean="0"/>
          </a:p>
          <a:p>
            <a:r>
              <a:rPr lang="ru-RU" dirty="0" smtClean="0"/>
              <a:t>19. Стремление изолировать больного и/или чрезмерно опекать.</a:t>
            </a:r>
            <a:endParaRPr lang="ru-RU" i="1" dirty="0" smtClean="0"/>
          </a:p>
          <a:p>
            <a:r>
              <a:rPr lang="ru-RU" dirty="0" smtClean="0"/>
              <a:t>20. Выраженная жалость к себе.</a:t>
            </a:r>
            <a:endParaRPr lang="ru-RU" i="1" dirty="0" smtClean="0"/>
          </a:p>
          <a:p>
            <a:r>
              <a:rPr lang="ru-RU" dirty="0" smtClean="0"/>
              <a:t>21. Все для других, ничего для себя.</a:t>
            </a:r>
            <a:endParaRPr lang="ru-RU" i="1" dirty="0" smtClean="0"/>
          </a:p>
          <a:p>
            <a:r>
              <a:rPr lang="ru-RU" dirty="0" smtClean="0"/>
              <a:t>22. Непереносимое чувство обиды.</a:t>
            </a:r>
            <a:endParaRPr lang="ru-RU" i="1" dirty="0" smtClean="0"/>
          </a:p>
          <a:p>
            <a:r>
              <a:rPr lang="ru-RU" dirty="0" smtClean="0"/>
              <a:t>23. Рассеянность.</a:t>
            </a:r>
            <a:endParaRPr lang="ru-RU" i="1" dirty="0" smtClean="0"/>
          </a:p>
          <a:p>
            <a:r>
              <a:rPr lang="ru-RU" dirty="0" smtClean="0"/>
              <a:t>24. Распад семьи.</a:t>
            </a:r>
            <a:endParaRPr lang="ru-RU" i="1" dirty="0" smtClean="0"/>
          </a:p>
          <a:p>
            <a:r>
              <a:rPr lang="ru-RU" dirty="0" smtClean="0"/>
              <a:t>25. Обращение за медицинской или психологической помощью.</a:t>
            </a:r>
            <a:endParaRPr lang="ru-RU" i="1" dirty="0" smtClean="0"/>
          </a:p>
          <a:p>
            <a:r>
              <a:rPr lang="ru-RU" dirty="0" smtClean="0"/>
              <a:t>26. Чувство собственного поражения.</a:t>
            </a:r>
            <a:endParaRPr lang="ru-RU" i="1" dirty="0" smtClean="0"/>
          </a:p>
          <a:p>
            <a:r>
              <a:rPr lang="ru-RU" dirty="0" smtClean="0"/>
              <a:t>27. Критически низкая самооценка.</a:t>
            </a:r>
            <a:endParaRPr lang="ru-RU" i="1" dirty="0" smtClean="0"/>
          </a:p>
          <a:p>
            <a:r>
              <a:rPr lang="ru-RU" dirty="0" smtClean="0"/>
              <a:t>28. Бесконтрольное прибегание к ТЭ.</a:t>
            </a:r>
            <a:endParaRPr lang="ru-RU" i="1" dirty="0" smtClean="0"/>
          </a:p>
          <a:p>
            <a:r>
              <a:rPr lang="ru-RU" dirty="0" smtClean="0"/>
              <a:t> </a:t>
            </a: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4. Фаза истощения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29. Обоснование использования ТЭ.</a:t>
            </a:r>
            <a:endParaRPr lang="ru-RU" i="1" dirty="0" smtClean="0"/>
          </a:p>
          <a:p>
            <a:r>
              <a:rPr lang="ru-RU" dirty="0" smtClean="0"/>
              <a:t>30. Полная утрата чувства собственного достоинства.</a:t>
            </a:r>
            <a:endParaRPr lang="ru-RU" i="1" dirty="0" smtClean="0"/>
          </a:p>
          <a:p>
            <a:r>
              <a:rPr lang="ru-RU" dirty="0" smtClean="0"/>
              <a:t>31. Потеря терпимости к больному.</a:t>
            </a:r>
            <a:endParaRPr lang="ru-RU" i="1" dirty="0" smtClean="0"/>
          </a:p>
          <a:p>
            <a:r>
              <a:rPr lang="ru-RU" dirty="0" smtClean="0"/>
              <a:t>32. Духовная деградация.</a:t>
            </a:r>
            <a:endParaRPr lang="ru-RU" i="1" dirty="0" smtClean="0"/>
          </a:p>
          <a:p>
            <a:r>
              <a:rPr lang="ru-RU" dirty="0" smtClean="0"/>
              <a:t>33. Страхи.</a:t>
            </a:r>
            <a:endParaRPr lang="ru-RU" i="1" dirty="0" smtClean="0"/>
          </a:p>
          <a:p>
            <a:r>
              <a:rPr lang="ru-RU" dirty="0" smtClean="0"/>
              <a:t>34. Выраженная тревога, депрессия.</a:t>
            </a:r>
            <a:endParaRPr lang="ru-RU" i="1" dirty="0" smtClean="0"/>
          </a:p>
          <a:p>
            <a:r>
              <a:rPr lang="ru-RU" dirty="0" smtClean="0"/>
              <a:t>35. Все обоснования целесообразности своего поведения оказываются несостоятельными. </a:t>
            </a: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smtClean="0"/>
              <a:t>                     Цели: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1. Понять причины развития болезни.</a:t>
            </a:r>
          </a:p>
          <a:p>
            <a:r>
              <a:rPr lang="ru-RU" dirty="0" smtClean="0"/>
              <a:t>2. Устранить препятствия, которые привели  к “приклеиванию”.</a:t>
            </a:r>
          </a:p>
          <a:p>
            <a:r>
              <a:rPr lang="ru-RU" dirty="0" smtClean="0"/>
              <a:t>3. Лучше познать себя и свои возможные реакции в различных ситуациях, чтобы можно было чувствовать себя более свободно и делать лучший выбор.</a:t>
            </a:r>
          </a:p>
          <a:p>
            <a:r>
              <a:rPr lang="ru-RU" dirty="0" smtClean="0"/>
              <a:t>4. Приобрести навык эффективного управления собственной жизнью.</a:t>
            </a:r>
          </a:p>
          <a:p>
            <a:r>
              <a:rPr lang="ru-RU" dirty="0" smtClean="0"/>
              <a:t>5. Достигать все более высоких уровней эффективности человеческой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/>
          <a:lstStyle/>
          <a:p>
            <a:r>
              <a:rPr lang="ru-RU" dirty="0" smtClean="0"/>
              <a:t>Конечная фаза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36. </a:t>
            </a:r>
            <a:r>
              <a:rPr lang="ru-RU" b="1" dirty="0" smtClean="0"/>
              <a:t>Преодоление созависимости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или</a:t>
            </a:r>
            <a:endParaRPr lang="ru-RU" i="1" dirty="0" smtClean="0"/>
          </a:p>
          <a:p>
            <a:r>
              <a:rPr lang="ru-RU" dirty="0" smtClean="0"/>
              <a:t>37. </a:t>
            </a:r>
            <a:r>
              <a:rPr lang="ru-RU" b="1" dirty="0" smtClean="0"/>
              <a:t>Глубокий кризис.</a:t>
            </a: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Возникновение созависимости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Следствие незавершенности определенных критических стадий развития в течение первых шести лет жизни (стадий соединения и отделения).</a:t>
            </a:r>
          </a:p>
          <a:p>
            <a:r>
              <a:rPr lang="ru-RU" dirty="0" smtClean="0"/>
              <a:t>Нарушение завершения любой из стадий. </a:t>
            </a:r>
          </a:p>
          <a:p>
            <a:r>
              <a:rPr lang="ru-RU" dirty="0" smtClean="0"/>
              <a:t>Результат незаконченного соединения и/или отделения — это созависимость. </a:t>
            </a:r>
          </a:p>
          <a:p>
            <a:r>
              <a:rPr lang="ru-RU" dirty="0" smtClean="0"/>
              <a:t>Созависимый человек будет: </a:t>
            </a:r>
            <a:r>
              <a:rPr lang="ru-RU" dirty="0" smtClean="0">
                <a:solidFill>
                  <a:srgbClr val="FF0000"/>
                </a:solidFill>
              </a:rPr>
              <a:t>“прилипать” </a:t>
            </a:r>
            <a:r>
              <a:rPr lang="ru-RU" dirty="0" smtClean="0"/>
              <a:t>(1), пытаясь завершить свое соединение и становясь очень привязанным или зависимым, или (2) пытаться завершить отделение или автономию, становясь очень </a:t>
            </a:r>
            <a:r>
              <a:rPr lang="ru-RU" dirty="0" smtClean="0">
                <a:solidFill>
                  <a:srgbClr val="FF0000"/>
                </a:solidFill>
              </a:rPr>
              <a:t>обособленным</a:t>
            </a:r>
            <a:r>
              <a:rPr lang="ru-RU" dirty="0" smtClean="0"/>
              <a:t>, то есть противозависимым, или (3) </a:t>
            </a:r>
            <a:r>
              <a:rPr lang="ru-RU" dirty="0" smtClean="0">
                <a:solidFill>
                  <a:srgbClr val="FF0000"/>
                </a:solidFill>
              </a:rPr>
              <a:t>будет ходить по кругу</a:t>
            </a:r>
            <a:r>
              <a:rPr lang="ru-RU" dirty="0" smtClean="0"/>
              <a:t> между тем и другим.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 в детстве происходит формирование созависимости?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Ребенок обладает пятью неотъемлемыми характеристиками: ребенок ценный, ранимый, несовершенный, зависимый, незрелый.</a:t>
            </a:r>
          </a:p>
          <a:p>
            <a:r>
              <a:rPr lang="ru-RU" dirty="0" smtClean="0"/>
              <a:t> Если родители не совсем умело обращаются с этими характеристиками, то они могут искажаться превращаться в признаки созависимости. 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Четыре стадии взаимоотношений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Когда мы рождаемся, мы уже находимся на </a:t>
            </a:r>
            <a:r>
              <a:rPr lang="ru-RU" dirty="0" smtClean="0">
                <a:solidFill>
                  <a:srgbClr val="FF0000"/>
                </a:solidFill>
              </a:rPr>
              <a:t>первой стадии </a:t>
            </a:r>
            <a:r>
              <a:rPr lang="ru-RU" dirty="0" smtClean="0"/>
              <a:t>— созависимости. </a:t>
            </a:r>
          </a:p>
          <a:p>
            <a:r>
              <a:rPr lang="ru-RU" dirty="0" smtClean="0"/>
              <a:t>Решения первых задач — </a:t>
            </a:r>
            <a:r>
              <a:rPr lang="ru-RU" dirty="0" smtClean="0">
                <a:solidFill>
                  <a:srgbClr val="FF0000"/>
                </a:solidFill>
              </a:rPr>
              <a:t>связи и создания доверия. </a:t>
            </a:r>
          </a:p>
          <a:p>
            <a:r>
              <a:rPr lang="ru-RU" dirty="0" smtClean="0"/>
              <a:t>Данная стадия длится примерно 6—9 месяцев, до тех пор, пока ребенок не начинает ползать и становиться на ноги.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Вторая стадия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Противозависимость</a:t>
            </a:r>
            <a:r>
              <a:rPr lang="ru-RU" dirty="0" smtClean="0"/>
              <a:t>. </a:t>
            </a:r>
          </a:p>
          <a:p>
            <a:r>
              <a:rPr lang="ru-RU" dirty="0" smtClean="0"/>
              <a:t> Первой задачей развития является </a:t>
            </a:r>
            <a:r>
              <a:rPr lang="ru-RU" dirty="0" smtClean="0">
                <a:solidFill>
                  <a:srgbClr val="FF0000"/>
                </a:solidFill>
              </a:rPr>
              <a:t>отделение. </a:t>
            </a:r>
            <a:r>
              <a:rPr lang="ru-RU" dirty="0" smtClean="0"/>
              <a:t>Процесс отделения, который постепенно происходит в течение всего периода и колеблется между возрастом 2—3 года.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Третья стадия —</a:t>
            </a:r>
            <a:r>
              <a:rPr lang="ru-RU" dirty="0" smtClean="0">
                <a:solidFill>
                  <a:srgbClr val="FF0000"/>
                </a:solidFill>
              </a:rPr>
              <a:t>Независимость.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течение этой стадии, которая, как правило, длится до шести лет, большую часть времени ребенок способен действовать автономно, но он все еще чувствует и осуществляет действия в состоянии связи со своими родителями и семьей.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Четвертая стадия взаимоотношений - </a:t>
            </a:r>
            <a:r>
              <a:rPr lang="ru-RU" sz="3600" dirty="0" smtClean="0">
                <a:solidFill>
                  <a:srgbClr val="FF0000"/>
                </a:solidFill>
              </a:rPr>
              <a:t>Взаимозависимость.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Соответствует 6 — 12 годам.</a:t>
            </a:r>
          </a:p>
          <a:p>
            <a:r>
              <a:rPr lang="ru-RU" dirty="0" smtClean="0"/>
              <a:t>Главная задача данной стадии </a:t>
            </a:r>
            <a:r>
              <a:rPr lang="ru-RU" dirty="0" smtClean="0">
                <a:solidFill>
                  <a:srgbClr val="FF0000"/>
                </a:solidFill>
              </a:rPr>
              <a:t>— приобретение способности двигаться вперед и назад между соединением и отделением, не испытывая при этом какого-либо дискомфорта.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Роли, которые принимает на себя ребёнок, чтобы выжить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Работоголики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Мученики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Чечеточники 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Контролеры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Люди-угодники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Перфекционисты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Лики созависимости. Роли, которые дают возможность зависимому контролировать партнёра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Жена-великомученица</a:t>
            </a:r>
          </a:p>
          <a:p>
            <a:r>
              <a:rPr lang="ru-RU" dirty="0" smtClean="0"/>
              <a:t>Избиваемая жена</a:t>
            </a:r>
          </a:p>
          <a:p>
            <a:r>
              <a:rPr lang="ru-RU" dirty="0" smtClean="0"/>
              <a:t>Жена-мамочка</a:t>
            </a:r>
          </a:p>
          <a:p>
            <a:r>
              <a:rPr lang="ru-RU" dirty="0" smtClean="0"/>
              <a:t>Бедная больная женщина</a:t>
            </a:r>
          </a:p>
          <a:p>
            <a:r>
              <a:rPr lang="ru-RU" dirty="0" smtClean="0"/>
              <a:t>Жена-угодница</a:t>
            </a:r>
          </a:p>
          <a:p>
            <a:r>
              <a:rPr lang="ru-RU" dirty="0" smtClean="0"/>
              <a:t>Жена-девочка</a:t>
            </a:r>
          </a:p>
          <a:p>
            <a:r>
              <a:rPr lang="ru-RU" dirty="0" smtClean="0"/>
              <a:t>Жена – «стерва»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                                                   Жена-великомученица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71612"/>
            <a:ext cx="4572000" cy="5286388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ru-RU" sz="1200" b="1" dirty="0" smtClean="0"/>
              <a:t>Она жертва алкоголизма, </a:t>
            </a:r>
          </a:p>
          <a:p>
            <a:pPr marL="342900" indent="-342900">
              <a:buAutoNum type="arabicPeriod"/>
            </a:pPr>
            <a:r>
              <a:rPr lang="ru-RU" sz="1200" b="1" dirty="0" smtClean="0"/>
              <a:t>Выученная роль от матерей</a:t>
            </a:r>
          </a:p>
          <a:p>
            <a:pPr marL="342900" indent="-342900">
              <a:buAutoNum type="arabicPeriod"/>
            </a:pPr>
            <a:r>
              <a:rPr lang="ru-RU" sz="1200" b="1" dirty="0" smtClean="0"/>
              <a:t>Сбор сочувствий</a:t>
            </a:r>
          </a:p>
          <a:p>
            <a:pPr marL="342900" indent="-342900">
              <a:buAutoNum type="arabicPeriod"/>
            </a:pPr>
            <a:r>
              <a:rPr lang="ru-RU" sz="1200" b="1" dirty="0" smtClean="0"/>
              <a:t>Выгоды: Избавление от бремени ответственности, приятное ощущение</a:t>
            </a:r>
          </a:p>
          <a:p>
            <a:pPr marL="342900" indent="-342900">
              <a:buAutoNum type="arabicPeriod"/>
            </a:pPr>
            <a:r>
              <a:rPr lang="ru-RU" sz="1200" b="1" dirty="0" smtClean="0"/>
              <a:t>Последствия: одиночество, передача по наследству роли,</a:t>
            </a:r>
          </a:p>
          <a:p>
            <a:pPr marL="342900" indent="-342900">
              <a:buAutoNum type="arabicPeriod"/>
            </a:pPr>
            <a:r>
              <a:rPr lang="ru-RU" sz="1200" b="1" dirty="0" smtClean="0"/>
              <a:t>«Да, но…»</a:t>
            </a:r>
          </a:p>
          <a:p>
            <a:pPr marL="342900" indent="-342900">
              <a:buAutoNum type="arabicPeriod"/>
            </a:pPr>
            <a:r>
              <a:rPr lang="ru-RU" sz="1200" b="1" dirty="0" smtClean="0"/>
              <a:t>Работа с ними: показать, как в родительской семье, дети в естественной слабости подавлялись гиперопекой, подавлялась их инициатива, родители отказывались от собственных интересов </a:t>
            </a:r>
          </a:p>
          <a:p>
            <a:pPr marL="342900" indent="-342900">
              <a:buAutoNum type="arabicPeriod"/>
            </a:pPr>
            <a:r>
              <a:rPr lang="ru-RU" sz="1200" b="1" dirty="0" smtClean="0"/>
              <a:t>Помочь понять, что они ищут (любовь и внимание)</a:t>
            </a:r>
          </a:p>
          <a:p>
            <a:pPr marL="342900" indent="-342900">
              <a:buAutoNum type="arabicPeriod"/>
            </a:pPr>
            <a:r>
              <a:rPr lang="ru-RU" sz="1200" b="1" dirty="0" smtClean="0"/>
              <a:t>Любовь мы можем получать, овладев своей силой, мощностью своей личности</a:t>
            </a:r>
          </a:p>
          <a:p>
            <a:pPr marL="342900" indent="-342900"/>
            <a:r>
              <a:rPr lang="ru-RU" sz="1400" dirty="0" smtClean="0"/>
              <a:t> </a:t>
            </a:r>
          </a:p>
          <a:p>
            <a:pPr marL="342900" indent="-342900"/>
            <a:endParaRPr lang="ru-RU" sz="1400" dirty="0" smtClean="0"/>
          </a:p>
          <a:p>
            <a:pPr marL="342900" indent="-342900"/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 smtClean="0"/>
          </a:p>
        </p:txBody>
      </p:sp>
      <p:pic>
        <p:nvPicPr>
          <p:cNvPr id="5" name="Picture 2" descr="C:\Users\Наташа\Pictures\женажерт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5012" y="723900"/>
            <a:ext cx="340042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            План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200" dirty="0" smtClean="0"/>
              <a:t>Определение понятия «Созависимость»?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История возникновения термина «Созависимость».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Корни созависимости.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Характеристики созависимого человек.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Цикл созависимости.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Процесс освобождения от созависимост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Жертва-великомученица (</a:t>
            </a:r>
            <a:r>
              <a:rPr lang="ru-RU" dirty="0" smtClean="0"/>
              <a:t>по В.И. Далю, есть нечто "пожираемое, уничтожаемое, гибнущее; что отдаю или чего лишаюсь невозвратно. // Приношенье от усердия божеству: животных, плодов...//</a:t>
            </a:r>
            <a:endParaRPr lang="ru-RU" b="1" dirty="0" smtClean="0"/>
          </a:p>
          <a:p>
            <a:r>
              <a:rPr lang="ru-RU" b="1" dirty="0" smtClean="0"/>
              <a:t>(Господь, помоги мне избавиться от моей потребности быть жертвой. Помоги мне оставить заблуждение, что я должна стать жертвой, чтобы завоевать внимание и любовь к себе. Окружи меня людьми, которые любят меня тогда, когда я не владею своей силой и энергией. Помоги мне иметь счастливые дни и наслаждаться ими.)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Избиваемая жена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71612"/>
            <a:ext cx="3500430" cy="5286388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На грани гибели – физической, духовной</a:t>
            </a:r>
          </a:p>
          <a:p>
            <a:r>
              <a:rPr lang="ru-RU" dirty="0" smtClean="0"/>
              <a:t>Патологическая потребность – страдать, унижаться ,позволять другим распоряжаться её временем, её деньгами, её жизнью</a:t>
            </a:r>
          </a:p>
          <a:p>
            <a:r>
              <a:rPr lang="ru-RU" dirty="0" smtClean="0"/>
              <a:t>Рост выносливости к эмоциональной боли (толерантности)</a:t>
            </a:r>
          </a:p>
          <a:p>
            <a:r>
              <a:rPr lang="ru-RU" dirty="0" smtClean="0"/>
              <a:t>Живёт в мире иллюзий</a:t>
            </a:r>
          </a:p>
          <a:p>
            <a:r>
              <a:rPr lang="ru-RU" dirty="0" smtClean="0"/>
              <a:t>Имеет искажённое мышление, надежду на чудо  (буду более терпеливой и он бросит пить) </a:t>
            </a:r>
            <a:endParaRPr lang="ru-RU" dirty="0"/>
          </a:p>
        </p:txBody>
      </p:sp>
      <p:pic>
        <p:nvPicPr>
          <p:cNvPr id="5" name="Picture 2" descr="C:\Users\Наташа\Pictures\избиваемая жен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642918"/>
            <a:ext cx="5340350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Жена-мамочка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71612"/>
            <a:ext cx="3786182" cy="5286388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Берёт на себя роль мужа, всю ответственность</a:t>
            </a:r>
          </a:p>
          <a:p>
            <a:r>
              <a:rPr lang="ru-RU" dirty="0" smtClean="0"/>
              <a:t>Показывает своё бездонное долготерпение</a:t>
            </a:r>
          </a:p>
          <a:p>
            <a:r>
              <a:rPr lang="ru-RU" dirty="0" smtClean="0"/>
              <a:t>Психологическая выгода – радость материнства</a:t>
            </a:r>
          </a:p>
          <a:p>
            <a:r>
              <a:rPr lang="ru-RU" dirty="0" smtClean="0"/>
              <a:t>Забота и воспитание мужа</a:t>
            </a:r>
          </a:p>
          <a:p>
            <a:r>
              <a:rPr lang="ru-RU" dirty="0" smtClean="0"/>
              <a:t>Вред – подрыв самооценки мужа, разрушение взаимоотношений ( нет партнёрства), лишение мужа возможности учиться на своих ошибках.</a:t>
            </a:r>
          </a:p>
          <a:p>
            <a:r>
              <a:rPr lang="ru-RU" dirty="0" smtClean="0"/>
              <a:t>Нет свободы у обоих.</a:t>
            </a:r>
            <a:endParaRPr lang="ru-RU" dirty="0"/>
          </a:p>
        </p:txBody>
      </p:sp>
      <p:pic>
        <p:nvPicPr>
          <p:cNvPr id="5" name="Picture 2" descr="C:\Users\Наташа\Pictures\мама или жен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500042"/>
            <a:ext cx="4597405" cy="450059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7158" y="5357826"/>
            <a:ext cx="8458200" cy="5207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Бедная больная женщина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00174"/>
            <a:ext cx="3786182" cy="5357826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Болезни – неврозы. Депрессии, бессонница, раздражение, физические болезни – головные боли ит. Д..</a:t>
            </a:r>
          </a:p>
          <a:p>
            <a:r>
              <a:rPr lang="ru-RU" dirty="0" smtClean="0"/>
              <a:t>Быть больной – это великая сила.</a:t>
            </a:r>
          </a:p>
          <a:p>
            <a:r>
              <a:rPr lang="ru-RU" dirty="0" smtClean="0"/>
              <a:t>Желание манипулировать, получать удовлетворение потребностей.</a:t>
            </a:r>
            <a:endParaRPr lang="ru-RU" dirty="0"/>
          </a:p>
        </p:txBody>
      </p:sp>
      <p:pic>
        <p:nvPicPr>
          <p:cNvPr id="5" name="Picture 2" descr="C:\Users\Наташа\Pictures\zhena-alkogolik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857232"/>
            <a:ext cx="464347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Жена-угодница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752600"/>
            <a:ext cx="4071934" cy="5105400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Средство, чтобы выжить, но не добровольное взятие на себя обязанностей</a:t>
            </a:r>
          </a:p>
          <a:p>
            <a:r>
              <a:rPr lang="ru-RU" dirty="0" smtClean="0"/>
              <a:t>Желание мира любой ценой</a:t>
            </a:r>
          </a:p>
          <a:p>
            <a:r>
              <a:rPr lang="ru-RU" dirty="0" smtClean="0"/>
              <a:t>Подкладка – ненависть, гнев, возмущение, негодование.</a:t>
            </a:r>
          </a:p>
          <a:p>
            <a:r>
              <a:rPr lang="ru-RU" dirty="0" smtClean="0"/>
              <a:t>Потребность в эмоциональной привязанности.</a:t>
            </a:r>
          </a:p>
          <a:p>
            <a:r>
              <a:rPr lang="ru-RU" dirty="0" smtClean="0"/>
              <a:t>Основа – страх отвержения, неодобрения, одиночества.</a:t>
            </a:r>
          </a:p>
          <a:p>
            <a:r>
              <a:rPr lang="ru-RU" dirty="0" smtClean="0"/>
              <a:t>Страх конфронтации</a:t>
            </a:r>
          </a:p>
          <a:p>
            <a:r>
              <a:rPr lang="ru-RU" dirty="0" smtClean="0"/>
              <a:t>В детстве – хорошая девочка.</a:t>
            </a:r>
          </a:p>
          <a:p>
            <a:r>
              <a:rPr lang="ru-RU" dirty="0" smtClean="0"/>
              <a:t>Результат – низкая самооценка, недостаток внутреннего мира и покоя.</a:t>
            </a:r>
          </a:p>
          <a:p>
            <a:r>
              <a:rPr lang="ru-RU" dirty="0" smtClean="0"/>
              <a:t>Вопрос «Почему я угождаю?»</a:t>
            </a:r>
          </a:p>
          <a:p>
            <a:r>
              <a:rPr lang="ru-RU" dirty="0" smtClean="0"/>
              <a:t>Эмоциональная дистанция</a:t>
            </a:r>
          </a:p>
          <a:p>
            <a:r>
              <a:rPr lang="ru-RU" dirty="0" smtClean="0"/>
              <a:t>Увидеть свой страх, найти поддержку, ощутить вкус свободы.</a:t>
            </a:r>
            <a:endParaRPr lang="ru-RU" dirty="0"/>
          </a:p>
        </p:txBody>
      </p:sp>
      <p:pic>
        <p:nvPicPr>
          <p:cNvPr id="5" name="Picture 2" descr="C:\Users\Наташа\Pictures\жена угодниц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2070" y="609600"/>
            <a:ext cx="402631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Жена-девочка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71612"/>
            <a:ext cx="3500430" cy="5286388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Нуждается в отце, заботе, защите, чтобы ей говорили, что делать</a:t>
            </a:r>
          </a:p>
          <a:p>
            <a:r>
              <a:rPr lang="ru-RU" dirty="0" smtClean="0"/>
              <a:t>Гиперопека со стороны родителей</a:t>
            </a:r>
          </a:p>
          <a:p>
            <a:r>
              <a:rPr lang="ru-RU" dirty="0" smtClean="0"/>
              <a:t>Лучше найти «папика»</a:t>
            </a:r>
          </a:p>
          <a:p>
            <a:endParaRPr lang="ru-RU" dirty="0" smtClean="0"/>
          </a:p>
          <a:p>
            <a:r>
              <a:rPr lang="ru-RU" dirty="0" smtClean="0"/>
              <a:t>Отдаёт свою зрелость в обмен на любовь мужа.</a:t>
            </a:r>
          </a:p>
          <a:p>
            <a:r>
              <a:rPr lang="ru-RU" dirty="0" smtClean="0"/>
              <a:t>Она боится, чувствует себя покорённой и незрелой </a:t>
            </a:r>
            <a:endParaRPr lang="ru-RU" dirty="0"/>
          </a:p>
        </p:txBody>
      </p:sp>
      <p:pic>
        <p:nvPicPr>
          <p:cNvPr id="5" name="Picture 2" descr="C:\Users\Наташа\Pictures\жена девочка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785794"/>
            <a:ext cx="4572032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 Жена – «стерва»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00174"/>
            <a:ext cx="3786182" cy="5357826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Изживает своё разочарование на муже</a:t>
            </a:r>
          </a:p>
          <a:p>
            <a:r>
              <a:rPr lang="ru-RU" dirty="0" smtClean="0"/>
              <a:t>Поведение: пилят, критикуют, используют язвительный юмор, зажимают рот.</a:t>
            </a:r>
          </a:p>
          <a:p>
            <a:r>
              <a:rPr lang="ru-RU" dirty="0" smtClean="0"/>
              <a:t>Что привело её в состояние разочарования?</a:t>
            </a:r>
          </a:p>
          <a:p>
            <a:r>
              <a:rPr lang="ru-RU" dirty="0" smtClean="0"/>
              <a:t>Итог; Губит самооценку, отделяет от других людей.</a:t>
            </a:r>
          </a:p>
          <a:p>
            <a:r>
              <a:rPr lang="ru-RU" dirty="0" smtClean="0"/>
              <a:t>Они напуганы, отчаянно хотят улучшить свою судьбу, не знают как наладить честные, взаимно независимые  взаимоотношения</a:t>
            </a:r>
          </a:p>
        </p:txBody>
      </p:sp>
      <p:pic>
        <p:nvPicPr>
          <p:cNvPr id="5" name="Picture 2" descr="C:\Users\Наташа\Pictures\жена стер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714356"/>
            <a:ext cx="5000660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64305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Новый подход к выздоровлению</a:t>
            </a:r>
            <a:br>
              <a:rPr lang="ru-RU" b="1" i="1" dirty="0" smtClean="0"/>
            </a:br>
            <a:r>
              <a:rPr lang="ru-RU" b="1" i="1" dirty="0" smtClean="0"/>
              <a:t>Берри Уайнхолд «Освобождение от  созависимости»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Созависимость — это не врожденная болезнь, а приобретенная и связанная непосредственно с воспитанием и развитием. Это нарушение, с которым можно справиться при помощи соответствующей информации, определенных средств и психологической поддержки.</a:t>
            </a:r>
          </a:p>
          <a:p>
            <a:r>
              <a:rPr lang="ru-RU" b="1" i="1" dirty="0" smtClean="0"/>
              <a:t>Созависимость взрослых людей возникает тогда, когда два психологически зависимых человека устанавливают взаимоотношения друг с другом.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             Шаги к изменению: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Осознание собственных проблем -п</a:t>
            </a:r>
            <a:r>
              <a:rPr lang="ru-RU" dirty="0" smtClean="0">
                <a:solidFill>
                  <a:schemeClr val="accent2"/>
                </a:solidFill>
              </a:rPr>
              <a:t>ервый шаг</a:t>
            </a:r>
            <a:r>
              <a:rPr lang="ru-RU" dirty="0" smtClean="0"/>
              <a:t>. Ни одна жена больного не спросила: "В чем моя проблема, помогите понять". Почти все спрашивают: "Как мне вести себя, чтобы он не пил?" 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2. Действия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Практика - лучший из всех инструкторов.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                                                 Публициус Сирус</a:t>
            </a:r>
            <a:endParaRPr lang="ru-RU" dirty="0" smtClean="0"/>
          </a:p>
          <a:p>
            <a:r>
              <a:rPr lang="ru-RU" i="1" dirty="0" smtClean="0"/>
              <a:t>Сначала скажи себе, что ты хочешь, а затем делай то, что ты намереваешься.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                                                                Эпикет</a:t>
            </a:r>
          </a:p>
          <a:p>
            <a:r>
              <a:rPr lang="ru-RU" dirty="0" smtClean="0"/>
              <a:t>Необходимые действия для изменений.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Определение разными людьми</a:t>
            </a:r>
            <a:r>
              <a:rPr lang="en-US" dirty="0" smtClean="0"/>
              <a:t> </a:t>
            </a:r>
            <a:r>
              <a:rPr lang="ru-RU" dirty="0" smtClean="0"/>
              <a:t>термина «Созависимость»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- </a:t>
            </a:r>
            <a:r>
              <a:rPr lang="ru-RU" u="sng" dirty="0" smtClean="0"/>
              <a:t>Созависимость — это отказ от себя.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Созависимость — концентрация внимания на болезни другого, увлеченность болезнью другого человека.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Созависимый — это тот, кто полностью поглощен тем, чтобы управлять поведением другого человека и совершенно не заботится об удовлетворении своих жизненно важных потребностей.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Созависимость — это устойчивая личностная дисфункция, связанная с отчуждением, неприятием своих собственных чувств, мыслей, желаний, потребностей, с устойчивой потребностью восполнения своей личности личностью другого человека, с полной зависимостью своего настроения и душевного состояния от настроения и состояния другого.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Созависимость — это болезненное желание управлять поведением, контролировать жизнь, опекать и воспитывать другого взрослого человека.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Программа работы с созависимостью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СОЗДАТЬ ИНДИВИДУАЛЬНУЮ ПРОГРАММУ.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программы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Привычки</a:t>
                      </a:r>
                      <a:endParaRPr lang="ru-RU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Ежедневное чтение и получение информации</a:t>
                      </a:r>
                      <a:endParaRPr lang="ru-RU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</a:t>
                      </a:r>
                      <a:endParaRPr lang="ru-RU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Когда</a:t>
                      </a:r>
                      <a:endParaRPr lang="ru-RU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Спонсор или руководитель</a:t>
                      </a:r>
                      <a:endParaRPr lang="ru-RU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Кто</a:t>
                      </a:r>
                      <a:endParaRPr lang="ru-RU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Когда</a:t>
                      </a:r>
                      <a:endParaRPr lang="ru-RU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Группа</a:t>
                      </a:r>
                      <a:endParaRPr lang="ru-RU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Где</a:t>
                      </a:r>
                      <a:endParaRPr lang="ru-RU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Когда</a:t>
                      </a:r>
                      <a:endParaRPr lang="ru-RU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Самоанализ</a:t>
                      </a:r>
                      <a:endParaRPr lang="ru-RU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Какой</a:t>
                      </a:r>
                      <a:endParaRPr lang="ru-RU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Когда</a:t>
                      </a:r>
                      <a:endParaRPr lang="ru-RU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Молитва и медитация</a:t>
                      </a:r>
                      <a:endParaRPr lang="ru-RU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 поступаю</a:t>
                      </a:r>
                      <a:endParaRPr lang="ru-RU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Когда</a:t>
                      </a:r>
                      <a:endParaRPr lang="ru-RU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Забота о здоровье: отдых / упражнения/ диета</a:t>
                      </a:r>
                      <a:endParaRPr lang="ru-RU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</a:t>
                      </a:r>
                      <a:endParaRPr lang="ru-RU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Когда</a:t>
                      </a:r>
                      <a:endParaRPr lang="ru-RU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Празднование достижений</a:t>
                      </a:r>
                      <a:endParaRPr lang="ru-RU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</a:t>
                      </a:r>
                      <a:endParaRPr lang="ru-RU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Когда</a:t>
                      </a:r>
                      <a:endParaRPr lang="ru-RU" dirty="0"/>
                    </a:p>
                  </a:txBody>
                  <a:tcPr marL="96520" marR="96520"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i="1" dirty="0" smtClean="0">
                <a:solidFill>
                  <a:schemeClr val="accent2"/>
                </a:solidFill>
              </a:rPr>
              <a:t>1. Ежедневное чтение и получение информации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Книги, кассеты и т.д., которые дают нам новую информацию, новые пути для </a:t>
            </a:r>
            <a:r>
              <a:rPr lang="ru-RU" dirty="0" smtClean="0">
                <a:solidFill>
                  <a:srgbClr val="002060"/>
                </a:solidFill>
              </a:rPr>
              <a:t>мышления.</a:t>
            </a:r>
          </a:p>
          <a:p>
            <a:r>
              <a:rPr lang="ru-RU" dirty="0" smtClean="0"/>
              <a:t>Мы делаем это ежедневно, мы смотрим в них каждый день - это дисциплинирует.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Способ мышления </a:t>
            </a:r>
            <a:r>
              <a:rPr lang="ru-RU" dirty="0" smtClean="0"/>
              <a:t>– это самое главное.</a:t>
            </a:r>
          </a:p>
          <a:p>
            <a:r>
              <a:rPr lang="ru-RU" dirty="0" smtClean="0"/>
              <a:t>Конкретно и практично - выписывайте и </a:t>
            </a:r>
            <a:r>
              <a:rPr lang="ru-RU" b="1" i="1" dirty="0" smtClean="0"/>
              <a:t>делайте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i="1" dirty="0" smtClean="0">
                <a:solidFill>
                  <a:schemeClr val="accent2"/>
                </a:solidFill>
              </a:rPr>
              <a:t>2. Спонсор или руководитель</a:t>
            </a:r>
            <a:br>
              <a:rPr lang="ru-RU" b="1" i="1" dirty="0" smtClean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Невероятно важно - найти таких людей,</a:t>
            </a:r>
            <a:r>
              <a:rPr lang="ru-RU" dirty="0" smtClean="0"/>
              <a:t> кому нет нужды ни возвышать, ни затаптывать нас и кто прошел дальше, чем мы по дороге, по  которой мы собираемся путешествовать,</a:t>
            </a:r>
            <a:r>
              <a:rPr lang="ru-RU" i="1" dirty="0" smtClean="0"/>
              <a:t> регулярно делиться с ними, рассказывая, как идут дела и получать обратную связь, слушая как они справлялись с ситуацией, подобной вашей.</a:t>
            </a: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i="1" dirty="0" smtClean="0">
                <a:solidFill>
                  <a:schemeClr val="accent2"/>
                </a:solidFill>
              </a:rPr>
              <a:t>3. Группа</a:t>
            </a:r>
            <a:br>
              <a:rPr lang="ru-RU" b="1" i="1" dirty="0" smtClean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Где</a:t>
            </a:r>
            <a:r>
              <a:rPr lang="ru-RU" dirty="0" smtClean="0"/>
              <a:t> ваша группа обирается и </a:t>
            </a:r>
            <a:r>
              <a:rPr lang="ru-RU" b="1" i="1" dirty="0" smtClean="0"/>
              <a:t>как часто</a:t>
            </a:r>
            <a:r>
              <a:rPr lang="ru-RU" dirty="0" smtClean="0"/>
              <a:t> вы ее посещаете?</a:t>
            </a:r>
          </a:p>
          <a:p>
            <a:r>
              <a:rPr lang="ru-RU" dirty="0" smtClean="0"/>
              <a:t>Группа - это коллективный опыт, созданный силой и надеждой возможно двадцати или более людей.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i="1" dirty="0" smtClean="0">
                <a:solidFill>
                  <a:schemeClr val="accent2"/>
                </a:solidFill>
              </a:rPr>
              <a:t>4. Самоанализ</a:t>
            </a:r>
            <a:br>
              <a:rPr lang="ru-RU" b="1" i="1" dirty="0" smtClean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Как</a:t>
            </a:r>
            <a:r>
              <a:rPr lang="ru-RU" dirty="0" smtClean="0"/>
              <a:t> вы поступаете и </a:t>
            </a:r>
            <a:r>
              <a:rPr lang="ru-RU" b="1" i="1" dirty="0" smtClean="0"/>
              <a:t>когда</a:t>
            </a:r>
            <a:r>
              <a:rPr lang="ru-RU" dirty="0" smtClean="0"/>
              <a:t> вы так поступаете? (вечернее размышление о дне)</a:t>
            </a:r>
          </a:p>
          <a:p>
            <a:r>
              <a:rPr lang="ru-RU" dirty="0" smtClean="0"/>
              <a:t>Что вы должны сделать с плохой привычкой? Как с ней разделаться? (чтение литературы, молитва, звонок спонсору …)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i="1" dirty="0" smtClean="0">
                <a:solidFill>
                  <a:schemeClr val="accent2"/>
                </a:solidFill>
              </a:rPr>
              <a:t>5. Молитва и размышления</a:t>
            </a:r>
            <a:br>
              <a:rPr lang="ru-RU" b="1" i="1" dirty="0" smtClean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/>
              <a:t>Определенную форму</a:t>
            </a:r>
            <a:r>
              <a:rPr lang="ru-RU" dirty="0" smtClean="0"/>
              <a:t> регулярной молитвы и размышлений надо внести в план.</a:t>
            </a:r>
          </a:p>
          <a:p>
            <a:r>
              <a:rPr lang="ru-RU" b="1" i="1" dirty="0" smtClean="0"/>
              <a:t> Я сделал все, что я могу и это не работает.</a:t>
            </a:r>
          </a:p>
          <a:p>
            <a:r>
              <a:rPr lang="ru-RU" i="1" dirty="0" smtClean="0"/>
              <a:t>Суть в том, что вы сами не можете поднять  «машину», она очень тяжела. А спущенные шины - это ваши старые привычки, которые не дают вам двигаться вперед. Если вы не позаботитесь о них, вы </a:t>
            </a:r>
            <a:r>
              <a:rPr lang="ru-RU" b="1" i="1" dirty="0" smtClean="0"/>
              <a:t>остановитесь</a:t>
            </a:r>
            <a:r>
              <a:rPr lang="ru-RU" i="1" dirty="0" smtClean="0"/>
              <a:t>. Поэтому, найдите свой собственный контакт с Господом.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i="1" dirty="0" smtClean="0">
                <a:solidFill>
                  <a:schemeClr val="accent2"/>
                </a:solidFill>
              </a:rPr>
              <a:t>               6. Забота о здоровье</a:t>
            </a:r>
            <a:br>
              <a:rPr lang="ru-RU" b="1" i="1" dirty="0" smtClean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Забота о здоровье имеет три аспекта: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упражнения, диета и отдых. </a:t>
            </a:r>
          </a:p>
          <a:p>
            <a:r>
              <a:rPr lang="ru-RU" dirty="0" smtClean="0"/>
              <a:t>Когда, как и где вы заботитесь о вашем теле? Конкретно и на практике.</a:t>
            </a:r>
          </a:p>
          <a:p>
            <a:r>
              <a:rPr lang="ru-RU" dirty="0" smtClean="0"/>
              <a:t>Конкретно и на практике: что вы делаете для радости и когда вы это делаете?</a:t>
            </a:r>
          </a:p>
          <a:p>
            <a:r>
              <a:rPr lang="ru-RU" dirty="0" smtClean="0"/>
              <a:t>Учиться думать о себе, как о цельной личности, и, понимать, что наши проблемы затрагивают нас «в целом».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7. Празднуйте всякий успех</a:t>
            </a:r>
            <a:b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Разочарования убивают мотивацию продолжать прогресс. Празднование - не роскошь.</a:t>
            </a:r>
            <a:endParaRPr lang="ru-RU" dirty="0" smtClean="0"/>
          </a:p>
          <a:p>
            <a:r>
              <a:rPr lang="ru-RU" dirty="0" smtClean="0"/>
              <a:t>Выпишите для себя, какой вид празднования вы могли бы дать себе за всю работу, которую вы проделываете.</a:t>
            </a:r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FFFF00"/>
          </a:solid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Итог: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686800" cy="5214950"/>
          </a:xfr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4000" dirty="0" smtClean="0"/>
              <a:t>Проявления созависимости довольно многообразны. Они касаются всех сторон психической жизни, мировоззрения, поведения человека, системы верований и ценностей, а также физического здоровья.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Определение понятия «Созависимость»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Созависимость – это состояние, возникающее у членов семьи больного алкоголизмом или другими формами зависимости, которое подчас тяжелее, чем само заболевание.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Американский исследователь Смоли:</a:t>
            </a:r>
            <a:endParaRPr lang="ru-RU" i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"Созависимость – это шаблон усвоенных форм поведения, чувств и верований, делающих жизнь болезненной. Это зависимость от людей и явлений внешнего мира, сопровождающаяся невниманием к себе до такой степени, что мало остается возможностей для самоидентификации». </a:t>
            </a:r>
          </a:p>
          <a:p>
            <a:r>
              <a:rPr lang="ru-RU" dirty="0" smtClean="0"/>
              <a:t>(цит. по </a:t>
            </a:r>
            <a:r>
              <a:rPr lang="en-US" dirty="0" smtClean="0"/>
              <a:t>Whitefield C</a:t>
            </a:r>
            <a:r>
              <a:rPr lang="ru-RU" dirty="0" smtClean="0"/>
              <a:t>.</a:t>
            </a:r>
            <a:r>
              <a:rPr lang="en-US" dirty="0" smtClean="0"/>
              <a:t>Z</a:t>
            </a:r>
            <a:r>
              <a:rPr lang="ru-RU" dirty="0" smtClean="0"/>
              <a:t>. 1989).</a:t>
            </a:r>
          </a:p>
          <a:p>
            <a:r>
              <a:rPr lang="ru-RU" i="1" dirty="0" smtClean="0"/>
              <a:t>Созависимость – это … любовь.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СОВМЕСТНАЯ ЗАВИСИМОСТЬ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300" dirty="0" smtClean="0"/>
              <a:t>Слово СОЗАВИСИМОСТЬ состоит из 2 : </a:t>
            </a:r>
            <a:r>
              <a:rPr lang="ru-RU" sz="4300" b="1" i="1" dirty="0" smtClean="0"/>
              <a:t>зависимость</a:t>
            </a:r>
            <a:r>
              <a:rPr lang="ru-RU" sz="4300" dirty="0" smtClean="0"/>
              <a:t> (потеря свободы, рабство) и частицы </a:t>
            </a:r>
            <a:r>
              <a:rPr lang="ru-RU" sz="4300" b="1" i="1" dirty="0" smtClean="0"/>
              <a:t>со</a:t>
            </a:r>
            <a:r>
              <a:rPr lang="ru-RU" sz="4300" dirty="0" smtClean="0"/>
              <a:t>- (совместный). </a:t>
            </a:r>
          </a:p>
          <a:p>
            <a:r>
              <a:rPr lang="ru-RU" sz="4300" dirty="0" smtClean="0"/>
              <a:t>Является участью каждого человека из дисфункциональной семьи.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</a:t>
            </a:r>
            <a:r>
              <a:rPr lang="ru-RU" sz="4000" b="1" dirty="0" smtClean="0"/>
              <a:t>Противоположность зависимости /созависимости- </a:t>
            </a:r>
            <a:r>
              <a:rPr lang="ru-RU" sz="4000" b="1" dirty="0" smtClean="0">
                <a:solidFill>
                  <a:srgbClr val="FF0000"/>
                </a:solidFill>
              </a:rPr>
              <a:t>Свобода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 smtClean="0"/>
              <a:t>«Истинная свобода приходит изнутри, а не извне. </a:t>
            </a:r>
            <a:r>
              <a:rPr lang="ru-RU" dirty="0" smtClean="0"/>
              <a:t>Истинной свободы нельзя достичь, сосредоточиваясь на социальных “бедствиях” вокруг себя. Чтобы быть свободным, вам необходимо сосредоточиться также на психологических бедствиях, которые находятся внутри вас. Узнавая больше о своем внутреннем “Я” и причинах, которые обусловливают ваши реакции в определенных ситуациях, вы сможете постепенно вырабатывать у себя чувство господства над силами, которые как бы руководят вами и мешают чувствовать себя свободным. Чем больше вы будете узнавать о своих внутренних психологических основах и сознательно управлять своим поведением, тем большую свободу вы испытаете в своей жизни».</a:t>
            </a:r>
          </a:p>
          <a:p>
            <a:r>
              <a:rPr lang="ru-RU" b="1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Это важно понимать.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Обладание своей жизнью- это сущность свободы. Любви нет без свободы. Свобода помогает осознать своё «я". А любовь побуждает отдать это «я" на служение другим. Исполнить закон Христа - это осознать себя и потом поделится собой с другими. Если мы не являемся владельцами своего "я" мы попадаем в рабство, но не в служение.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возникновения понятия «созависимость»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1752600"/>
            <a:ext cx="4071934" cy="51054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FF0000"/>
                </a:solidFill>
              </a:rPr>
              <a:t>Джонсон- 1973г. (со-алкоголизм)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FF0000"/>
                </a:solidFill>
              </a:rPr>
              <a:t>1980 г. – расширение понятия и название «Созависимость»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Whitfield (1991)</a:t>
            </a:r>
            <a:r>
              <a:rPr lang="ru-RU" sz="1600" dirty="0" smtClean="0">
                <a:solidFill>
                  <a:srgbClr val="FF0000"/>
                </a:solidFill>
              </a:rPr>
              <a:t>: «Это просто болезнь потери индивидуальности»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Beattie называет это явление болезнью по следующим причинам: 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1.Созависимые люди поступают (реагируют, действуют) как больные. 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2.Созависимость прогрессирует. 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3.Поведение такого человека становится привычкой к саморазрушению. </a:t>
            </a:r>
          </a:p>
          <a:p>
            <a:pPr>
              <a:buFont typeface="Arial" pitchFamily="34" charset="0"/>
              <a:buChar char="•"/>
            </a:pPr>
            <a:endParaRPr lang="ru-RU" sz="1600" dirty="0"/>
          </a:p>
        </p:txBody>
      </p:sp>
      <p:pic>
        <p:nvPicPr>
          <p:cNvPr id="1027" name="Picture 3" descr="C:\Users\Наташа\Pictures\zavisimost_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87955" y="1285860"/>
            <a:ext cx="4314539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677</TotalTime>
  <Words>2554</Words>
  <Application>Microsoft Office PowerPoint</Application>
  <PresentationFormat>Экран (4:3)</PresentationFormat>
  <Paragraphs>285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Обычная</vt:lpstr>
      <vt:lpstr>Созависимость</vt:lpstr>
      <vt:lpstr>                     Цели:</vt:lpstr>
      <vt:lpstr>                            План </vt:lpstr>
      <vt:lpstr>Определение разными людьми термина «Созависимость»</vt:lpstr>
      <vt:lpstr>Определение понятия «Созависимость»</vt:lpstr>
      <vt:lpstr>    СОВМЕСТНАЯ ЗАВИСИМОСТЬ</vt:lpstr>
      <vt:lpstr>                  Противоположность зависимости /созависимости- Свобода</vt:lpstr>
      <vt:lpstr>                Это важно понимать.</vt:lpstr>
      <vt:lpstr>История возникновения понятия «созависимость»</vt:lpstr>
      <vt:lpstr>            Три опоры болезни</vt:lpstr>
      <vt:lpstr>            ЧУДОВИЩЕ НА ТРЕХ НОГАХ </vt:lpstr>
      <vt:lpstr>Кто является созависимым?</vt:lpstr>
      <vt:lpstr>          Созависимые системы </vt:lpstr>
      <vt:lpstr>Евангелие от Матфея (20:25—28) </vt:lpstr>
      <vt:lpstr>Параллелизм проявлений зависимости и созависимости </vt:lpstr>
      <vt:lpstr>Таблица 1. Параллелизм проявлений зависимости и созависимости </vt:lpstr>
      <vt:lpstr>Вторая фаза</vt:lpstr>
      <vt:lpstr>3. Фаза адаптации </vt:lpstr>
      <vt:lpstr>4. Фаза истощения </vt:lpstr>
      <vt:lpstr>Конечная фаза</vt:lpstr>
      <vt:lpstr>Возникновение созависимости</vt:lpstr>
      <vt:lpstr>Как в детстве происходит формирование созависимости? </vt:lpstr>
      <vt:lpstr>Четыре стадии взаимоотношений </vt:lpstr>
      <vt:lpstr>           Вторая стадия</vt:lpstr>
      <vt:lpstr>Третья стадия —Независимость.  </vt:lpstr>
      <vt:lpstr>   Четвертая стадия взаимоотношений - Взаимозависимость.  </vt:lpstr>
      <vt:lpstr>Роли, которые принимает на себя ребёнок, чтобы выжить</vt:lpstr>
      <vt:lpstr>Лики созависимости. Роли, которые дают возможность зависимому контролировать партнёра</vt:lpstr>
      <vt:lpstr>                                                   Жена-великомученица </vt:lpstr>
      <vt:lpstr> </vt:lpstr>
      <vt:lpstr>Избиваемая жена </vt:lpstr>
      <vt:lpstr>Жена-мамочка </vt:lpstr>
      <vt:lpstr>Бедная больная женщина</vt:lpstr>
      <vt:lpstr>Жена-угодница </vt:lpstr>
      <vt:lpstr>Жена-девочка </vt:lpstr>
      <vt:lpstr> Жена – «стерва» </vt:lpstr>
      <vt:lpstr> Новый подход к выздоровлению Берри Уайнхолд «Освобождение от  созависимости» </vt:lpstr>
      <vt:lpstr>             Шаги к изменению: </vt:lpstr>
      <vt:lpstr>                 2. Действия</vt:lpstr>
      <vt:lpstr>Программа работы с созависимостью </vt:lpstr>
      <vt:lpstr>Проект программы</vt:lpstr>
      <vt:lpstr>1. Ежедневное чтение и получение информации </vt:lpstr>
      <vt:lpstr>2. Спонсор или руководитель </vt:lpstr>
      <vt:lpstr>3. Группа </vt:lpstr>
      <vt:lpstr>4. Самоанализ </vt:lpstr>
      <vt:lpstr>5. Молитва и размышления </vt:lpstr>
      <vt:lpstr>               6. Забота о здоровье </vt:lpstr>
      <vt:lpstr>7. Празднуйте всякий успех </vt:lpstr>
      <vt:lpstr>Итог: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Созависимость</dc:title>
  <dc:creator>Наташа</dc:creator>
  <cp:lastModifiedBy>Наташа</cp:lastModifiedBy>
  <cp:revision>22</cp:revision>
  <dcterms:created xsi:type="dcterms:W3CDTF">2016-01-03T16:12:27Z</dcterms:created>
  <dcterms:modified xsi:type="dcterms:W3CDTF">2016-07-06T15:49:47Z</dcterms:modified>
</cp:coreProperties>
</file>