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63" r:id="rId3"/>
    <p:sldId id="264" r:id="rId4"/>
    <p:sldId id="265" r:id="rId5"/>
    <p:sldId id="266" r:id="rId6"/>
    <p:sldId id="267" r:id="rId7"/>
    <p:sldId id="270" r:id="rId8"/>
    <p:sldId id="271" r:id="rId9"/>
    <p:sldId id="272" r:id="rId10"/>
    <p:sldId id="273" r:id="rId11"/>
    <p:sldId id="275" r:id="rId12"/>
    <p:sldId id="274" r:id="rId13"/>
    <p:sldId id="276" r:id="rId14"/>
    <p:sldId id="277" r:id="rId15"/>
    <p:sldId id="278" r:id="rId16"/>
    <p:sldId id="258" r:id="rId17"/>
    <p:sldId id="279" r:id="rId18"/>
    <p:sldId id="280" r:id="rId19"/>
    <p:sldId id="281" r:id="rId20"/>
    <p:sldId id="259" r:id="rId21"/>
    <p:sldId id="260" r:id="rId22"/>
    <p:sldId id="282" r:id="rId23"/>
    <p:sldId id="283" r:id="rId24"/>
    <p:sldId id="284" r:id="rId25"/>
    <p:sldId id="261" r:id="rId26"/>
    <p:sldId id="262" r:id="rId27"/>
    <p:sldId id="285" r:id="rId28"/>
    <p:sldId id="287" r:id="rId29"/>
    <p:sldId id="289" r:id="rId30"/>
    <p:sldId id="288" r:id="rId31"/>
    <p:sldId id="290" r:id="rId32"/>
    <p:sldId id="291" r:id="rId33"/>
    <p:sldId id="293" r:id="rId34"/>
    <p:sldId id="292" r:id="rId35"/>
    <p:sldId id="294" r:id="rId36"/>
    <p:sldId id="295" r:id="rId37"/>
    <p:sldId id="286" r:id="rId38"/>
    <p:sldId id="298" r:id="rId39"/>
    <p:sldId id="296" r:id="rId40"/>
    <p:sldId id="297" r:id="rId41"/>
    <p:sldId id="299" r:id="rId42"/>
    <p:sldId id="300" r:id="rId43"/>
    <p:sldId id="301" r:id="rId44"/>
    <p:sldId id="302" r:id="rId45"/>
    <p:sldId id="303" r:id="rId46"/>
    <p:sldId id="304" r:id="rId47"/>
    <p:sldId id="305" r:id="rId48"/>
    <p:sldId id="306" r:id="rId49"/>
    <p:sldId id="307" r:id="rId50"/>
    <p:sldId id="308" r:id="rId51"/>
    <p:sldId id="257" r:id="rId5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24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D96BA4-3436-4CF9-8D0E-CE2B7971B3EC}" type="datetimeFigureOut">
              <a:rPr lang="ru-RU" smtClean="0"/>
              <a:pPr/>
              <a:t>06.07.2016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BB45C4-BF44-47AD-B229-173FF3AF68B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B0368E-3F24-4DC0-B250-ECDADEBCC4B8}" type="slidenum">
              <a:rPr lang="en-US" smtClean="0"/>
              <a:pPr/>
              <a:t>3</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C75C12-46F2-4333-A59D-93ED7977EA3D}" type="slidenum">
              <a:rPr lang="en-US" smtClean="0"/>
              <a:pPr/>
              <a:t>26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4E619F40-4B47-4F4D-B119-363B29A784CF}" type="slidenum">
              <a:rPr lang="en-US" smtClean="0"/>
              <a:pPr/>
              <a:t>27</a:t>
            </a:fld>
            <a:endParaRPr lang="en-US"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r>
              <a:rPr lang="en-US" b="1" dirty="0" smtClean="0">
                <a:latin typeface="Helvetica" pitchFamily="34" charset="0"/>
                <a:ea typeface="ＭＳ Ｐゴシック" pitchFamily="1" charset="-128"/>
              </a:rPr>
              <a:t>The effects of drug abuse are wide ranging and affect people of all ages</a:t>
            </a:r>
            <a:r>
              <a:rPr lang="en-US" dirty="0" smtClean="0">
                <a:latin typeface="Helvetica" pitchFamily="34" charset="0"/>
                <a:ea typeface="ＭＳ Ｐゴシック" pitchFamily="1" charset="-128"/>
              </a:rPr>
              <a:t>.  Besides addiction, drug abuse is linked to a variety of health problems, including HIV/AIDS, cancer, heart disease, and many more. It is also linked to homelessness, crime, and violence.  Thus, addiction is costly to both individuals and society.</a:t>
            </a:r>
          </a:p>
          <a:p>
            <a:pPr eaLnBrk="1" hangingPunct="1"/>
            <a:endParaRPr lang="en-US" dirty="0" smtClean="0">
              <a:latin typeface="Helvetica" pitchFamily="34" charset="0"/>
              <a:ea typeface="ＭＳ Ｐゴシック" pitchFamily="1"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p>
            <a:fld id="{11BC0885-DB10-41F7-9E83-3E168DD34949}" type="slidenum">
              <a:rPr lang="en-US" smtClean="0"/>
              <a:pPr/>
              <a:t>28</a:t>
            </a:fld>
            <a:endParaRPr lang="en-US" smtClean="0"/>
          </a:p>
        </p:txBody>
      </p:sp>
      <p:sp>
        <p:nvSpPr>
          <p:cNvPr id="152579" name="Rectangle 2"/>
          <p:cNvSpPr>
            <a:spLocks noGrp="1" noRot="1" noChangeAspect="1" noChangeArrowheads="1" noTextEdit="1"/>
          </p:cNvSpPr>
          <p:nvPr>
            <p:ph type="sldImg"/>
          </p:nvPr>
        </p:nvSpPr>
        <p:spPr>
          <a:xfrm>
            <a:off x="1143000" y="684213"/>
            <a:ext cx="4572000" cy="3429000"/>
          </a:xfrm>
          <a:solidFill>
            <a:srgbClr val="FFFFFF"/>
          </a:solidFill>
          <a:ln/>
        </p:spPr>
      </p:sp>
      <p:sp>
        <p:nvSpPr>
          <p:cNvPr id="152580" name="Rectangle 3"/>
          <p:cNvSpPr>
            <a:spLocks noGrp="1" noChangeArrowheads="1"/>
          </p:cNvSpPr>
          <p:nvPr>
            <p:ph type="body" idx="1"/>
          </p:nvPr>
        </p:nvSpPr>
        <p:spPr>
          <a:xfrm>
            <a:off x="914711" y="4342464"/>
            <a:ext cx="5028579" cy="4117610"/>
          </a:xfrm>
          <a:solidFill>
            <a:srgbClr val="FFFFFF"/>
          </a:solidFill>
          <a:ln/>
        </p:spPr>
        <p:txBody>
          <a:bodyPr lIns="92341" tIns="46171" rIns="92341" bIns="46171"/>
          <a:lstStyle/>
          <a:p>
            <a:pPr eaLnBrk="1" hangingPunct="1"/>
            <a:r>
              <a:rPr lang="en-US" b="1" dirty="0" smtClean="0">
                <a:latin typeface="Helvetica" pitchFamily="34" charset="0"/>
                <a:ea typeface="ＭＳ Ｐゴシック" pitchFamily="1" charset="-128"/>
              </a:rPr>
              <a:t>We can now measure the brain’s response to drugs of abuse in real time.  </a:t>
            </a:r>
            <a:r>
              <a:rPr lang="en-US" dirty="0" smtClean="0">
                <a:latin typeface="Helvetica" pitchFamily="34" charset="0"/>
                <a:ea typeface="ＭＳ Ｐゴシック" pitchFamily="1" charset="-128"/>
              </a:rPr>
              <a:t>This slide depicts images of a human brain taken at different intervals following administration of radioactive cocaine. Because the drug was “</a:t>
            </a:r>
            <a:r>
              <a:rPr lang="en-US" dirty="0" err="1" smtClean="0">
                <a:latin typeface="Helvetica" pitchFamily="34" charset="0"/>
                <a:ea typeface="ＭＳ Ｐゴシック" pitchFamily="1" charset="-128"/>
              </a:rPr>
              <a:t>radiolabeled</a:t>
            </a:r>
            <a:r>
              <a:rPr lang="en-US" dirty="0" smtClean="0">
                <a:latin typeface="Helvetica" pitchFamily="34" charset="0"/>
                <a:ea typeface="ＭＳ Ｐゴシック" pitchFamily="1" charset="-128"/>
              </a:rPr>
              <a:t>,” scientists can see precisely where cocaine binds in the brain (yellow signal) and for how long. Studies such as these teach scientists more about how cocaine exerts its devastating effects, and can illustrate to people in </a:t>
            </a:r>
            <a:r>
              <a:rPr lang="en-US" i="1" dirty="0" smtClean="0">
                <a:latin typeface="Helvetica" pitchFamily="34" charset="0"/>
                <a:ea typeface="ＭＳ Ｐゴシック" pitchFamily="1" charset="-128"/>
              </a:rPr>
              <a:t>real</a:t>
            </a:r>
            <a:r>
              <a:rPr lang="en-US" dirty="0" smtClean="0">
                <a:latin typeface="Helvetica" pitchFamily="34" charset="0"/>
                <a:ea typeface="ＭＳ Ｐゴシック" pitchFamily="1" charset="-128"/>
              </a:rPr>
              <a:t> </a:t>
            </a:r>
            <a:r>
              <a:rPr lang="en-US" i="1" dirty="0" smtClean="0">
                <a:latin typeface="Helvetica" pitchFamily="34" charset="0"/>
                <a:ea typeface="ＭＳ Ｐゴシック" pitchFamily="1" charset="-128"/>
              </a:rPr>
              <a:t>time</a:t>
            </a:r>
            <a:r>
              <a:rPr lang="en-US" dirty="0" smtClean="0">
                <a:latin typeface="Helvetica" pitchFamily="34" charset="0"/>
                <a:ea typeface="ＭＳ Ｐゴシック" pitchFamily="1" charset="-128"/>
              </a:rPr>
              <a:t> what happens to their brains on drugs.</a:t>
            </a:r>
          </a:p>
          <a:p>
            <a:pPr eaLnBrk="1" hangingPunct="1"/>
            <a:r>
              <a:rPr lang="en-US" dirty="0" smtClean="0">
                <a:latin typeface="Helvetica" pitchFamily="34" charset="0"/>
                <a:ea typeface="ＭＳ Ｐゴシック" pitchFamily="1" charset="-128"/>
                <a:cs typeface="Times New Roman" pitchFamily="18" charset="0"/>
              </a:rPr>
              <a:t> </a:t>
            </a:r>
            <a:endParaRPr lang="en-US" dirty="0" smtClean="0">
              <a:latin typeface="Helvetica" pitchFamily="34" charset="0"/>
              <a:ea typeface="ＭＳ Ｐゴシック" pitchFamily="1"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0DD5EB-295F-4D99-88C1-1601B4D1FC71}" type="slidenum">
              <a:rPr lang="en-US" smtClean="0"/>
              <a:pPr/>
              <a:t>35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41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42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43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44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45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8467A1-6BE5-4794-B20A-9D48684C8B75}" type="slidenum">
              <a:rPr lang="en-US" smtClean="0"/>
              <a:pPr/>
              <a:t>46</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BE1D19-31D5-4EC9-A548-83143DC40EC3}" type="slidenum">
              <a:rPr lang="en-US" smtClean="0"/>
              <a:pPr/>
              <a:t>4</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47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988FF1-719A-4BB9-AC21-7FE231AD3E3D}" type="slidenum">
              <a:rPr lang="en-US" smtClean="0"/>
              <a:pPr/>
              <a:t>48</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8A3CE0-5A98-44E1-9776-0DA2E89627D5}" type="slidenum">
              <a:rPr lang="en-US" smtClean="0"/>
              <a:pPr/>
              <a:t>16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45B3F7-2743-4BE4-9204-223BEA729914}" type="slidenum">
              <a:rPr lang="en-US" smtClean="0"/>
              <a:pPr/>
              <a:t>20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E40506-590D-4633-8E05-59C46D7F4B1A}" type="slidenum">
              <a:rPr lang="en-US" smtClean="0"/>
              <a:pPr/>
              <a:t>21</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22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23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8DFF6A2-92BC-430E-B172-138D61C36862}" type="slidenum">
              <a:rPr lang="en-US" smtClean="0"/>
              <a:pPr>
                <a:defRPr/>
              </a:pPr>
              <a:t>24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51E69D-904A-4B45-B85D-8B61D0CA3C0A}" type="slidenum">
              <a:rPr lang="en-US" smtClean="0"/>
              <a:pPr/>
              <a:t>25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85800"/>
            <a:ext cx="8229600" cy="609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B7301D3B-3DC8-40DD-AADF-248F4F176B8B}"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12C449-9554-45FF-B25A-DD03F03E601A}" type="datetimeFigureOut">
              <a:rPr lang="ru-RU" smtClean="0"/>
              <a:pPr/>
              <a:t>06.07.2016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DF152-375C-4B75-B55E-21D2907D1E8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2C449-9554-45FF-B25A-DD03F03E601A}" type="datetimeFigureOut">
              <a:rPr lang="ru-RU" smtClean="0"/>
              <a:pPr/>
              <a:t>06.07.2016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DF152-375C-4B75-B55E-21D2907D1E8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beldrug.org/html/mater/manual/g.htm" TargetMode="External"/><Relationship Id="rId2" Type="http://schemas.openxmlformats.org/officeDocument/2006/relationships/hyperlink" Target="http://www.beldrug.org/html/mater/manual/f.ht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9.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gorodkerch.com/media/blog/image_orig/0.220357017993.jp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hyperlink" Target="http://en.wikipedia.org/wiki/CAGE_questionnaire"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
            <a:ext cx="7772400" cy="2133599"/>
          </a:xfrm>
        </p:spPr>
        <p:txBody>
          <a:bodyPr/>
          <a:lstStyle/>
          <a:p>
            <a:r>
              <a:rPr lang="ru-RU" dirty="0" smtClean="0"/>
              <a:t>Зависимости и созависимости</a:t>
            </a:r>
            <a:endParaRPr lang="ru-RU" dirty="0"/>
          </a:p>
        </p:txBody>
      </p:sp>
      <p:sp>
        <p:nvSpPr>
          <p:cNvPr id="3" name="Подзаголовок 2"/>
          <p:cNvSpPr>
            <a:spLocks noGrp="1"/>
          </p:cNvSpPr>
          <p:nvPr>
            <p:ph type="subTitle" idx="1"/>
          </p:nvPr>
        </p:nvSpPr>
        <p:spPr/>
        <p:txBody>
          <a:bodyPr/>
          <a:lstStyle/>
          <a:p>
            <a:endParaRPr lang="ru-RU" dirty="0"/>
          </a:p>
        </p:txBody>
      </p:sp>
      <p:pic>
        <p:nvPicPr>
          <p:cNvPr id="4" name="Рисунок 3" descr="C:\Users\Наташа\Pictures\sozavisim.jpg"/>
          <p:cNvPicPr/>
          <p:nvPr/>
        </p:nvPicPr>
        <p:blipFill>
          <a:blip r:embed="rId2" cstate="print"/>
          <a:srcRect/>
          <a:stretch>
            <a:fillRect/>
          </a:stretch>
        </p:blipFill>
        <p:spPr bwMode="auto">
          <a:xfrm>
            <a:off x="990600" y="1752600"/>
            <a:ext cx="7620000" cy="5105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Какие внешние факторы влияют на возникновение зависимости </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solidFill>
                  <a:schemeClr val="accent3">
                    <a:lumMod val="50000"/>
                  </a:schemeClr>
                </a:solidFill>
              </a:rPr>
              <a:t>Раннее физическое и сексуальное насилие </a:t>
            </a:r>
          </a:p>
          <a:p>
            <a:r>
              <a:rPr lang="ru-RU" dirty="0" smtClean="0">
                <a:solidFill>
                  <a:schemeClr val="accent3">
                    <a:lumMod val="50000"/>
                  </a:schemeClr>
                </a:solidFill>
              </a:rPr>
              <a:t>Наблюдение насилия</a:t>
            </a:r>
          </a:p>
          <a:p>
            <a:r>
              <a:rPr lang="ru-RU" dirty="0" smtClean="0">
                <a:solidFill>
                  <a:schemeClr val="accent3">
                    <a:lumMod val="50000"/>
                  </a:schemeClr>
                </a:solidFill>
              </a:rPr>
              <a:t>Сверстники, которые употребляют наркотики </a:t>
            </a:r>
          </a:p>
          <a:p>
            <a:r>
              <a:rPr lang="ru-RU" dirty="0" smtClean="0">
                <a:solidFill>
                  <a:schemeClr val="accent3">
                    <a:lumMod val="50000"/>
                  </a:schemeClr>
                </a:solidFill>
              </a:rPr>
              <a:t>Доступность наркотиков</a:t>
            </a:r>
          </a:p>
          <a:p>
            <a:r>
              <a:rPr lang="ru-RU" dirty="0" smtClean="0">
                <a:solidFill>
                  <a:schemeClr val="accent3">
                    <a:lumMod val="50000"/>
                  </a:schemeClr>
                </a:solidFill>
              </a:rPr>
              <a:t>Достаток и досуг. Скука и потеря интереса к жизни.</a:t>
            </a:r>
          </a:p>
          <a:p>
            <a:r>
              <a:rPr lang="ru-RU" dirty="0" smtClean="0">
                <a:solidFill>
                  <a:schemeClr val="accent3">
                    <a:lumMod val="50000"/>
                  </a:schemeClr>
                </a:solidFill>
              </a:rPr>
              <a:t>Уход от физического стресса.</a:t>
            </a:r>
          </a:p>
          <a:p>
            <a:r>
              <a:rPr lang="ru-RU" dirty="0" smtClean="0">
                <a:solidFill>
                  <a:schemeClr val="accent3">
                    <a:lumMod val="50000"/>
                  </a:schemeClr>
                </a:solidFill>
              </a:rPr>
              <a:t>Возможность привлечь к себе внимание.</a:t>
            </a:r>
          </a:p>
          <a:p>
            <a:r>
              <a:rPr lang="ru-RU" dirty="0" smtClean="0">
                <a:solidFill>
                  <a:schemeClr val="accent3">
                    <a:lumMod val="50000"/>
                  </a:schemeClr>
                </a:solidFill>
              </a:rPr>
              <a:t>Отсутствие навыка ассертивного поведения.</a:t>
            </a:r>
          </a:p>
          <a:p>
            <a:endParaRPr lang="ru-RU" dirty="0" smtClean="0">
              <a:solidFill>
                <a:schemeClr val="accent3">
                  <a:lumMod val="50000"/>
                </a:schemeClr>
              </a:solidFill>
            </a:endParaRPr>
          </a:p>
          <a:p>
            <a:endParaRPr lang="ru-RU" dirty="0" smtClean="0"/>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Заголовок 2"/>
          <p:cNvPicPr>
            <a:picLocks noGrp="1" noChangeArrowheads="1"/>
          </p:cNvPicPr>
          <p:nvPr>
            <p:ph type="title"/>
          </p:nvPr>
        </p:nvPicPr>
        <p:blipFill>
          <a:blip r:embed="rId2" cstate="print"/>
          <a:srcRect/>
          <a:stretch>
            <a:fillRect/>
          </a:stretch>
        </p:blipFill>
        <p:spPr bwMode="auto">
          <a:xfrm>
            <a:off x="-142908" y="0"/>
            <a:ext cx="8242300" cy="1231900"/>
          </a:xfrm>
        </p:spPr>
      </p:pic>
      <p:pic>
        <p:nvPicPr>
          <p:cNvPr id="18434" name="Содержимое 5" descr="44955525_0_4239_128141ac_L.jpg"/>
          <p:cNvPicPr>
            <a:picLocks noGrp="1" noChangeAspect="1"/>
          </p:cNvPicPr>
          <p:nvPr>
            <p:ph idx="1"/>
          </p:nvPr>
        </p:nvPicPr>
        <p:blipFill>
          <a:blip r:embed="rId3" cstate="print"/>
          <a:srcRect/>
          <a:stretch>
            <a:fillRect/>
          </a:stretch>
        </p:blipFill>
        <p:spPr>
          <a:xfrm>
            <a:off x="1285875" y="1428750"/>
            <a:ext cx="7215188" cy="4786313"/>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Содержимое 1"/>
          <p:cNvSpPr>
            <a:spLocks noGrp="1"/>
          </p:cNvSpPr>
          <p:nvPr>
            <p:ph idx="1"/>
          </p:nvPr>
        </p:nvSpPr>
        <p:spPr/>
        <p:txBody>
          <a:bodyPr>
            <a:normAutofit fontScale="92500" lnSpcReduction="10000"/>
          </a:bodyPr>
          <a:lstStyle/>
          <a:p>
            <a:r>
              <a:rPr lang="ru-RU" dirty="0" smtClean="0"/>
              <a:t>Была введена Петром Великим в 1714 году, цель которого была борьба против пьянства. Сделана она была из чугуна, вес составлял 6,8 кг (17 фунтов), не считая цепей. Считается самой тяжёлой медалью в истории. Вешалась на шею в полицейском участке в наказание за чрезмерное употребление алкогольных напитков и крепилась цепью так, чтобы нельзя было снять. По некоторым данным, медаль должна была носиться неделю.</a:t>
            </a:r>
          </a:p>
        </p:txBody>
      </p:sp>
      <p:sp>
        <p:nvSpPr>
          <p:cNvPr id="3" name="Заголовок 2"/>
          <p:cNvSpPr>
            <a:spLocks noGrp="1"/>
          </p:cNvSpPr>
          <p:nvPr>
            <p:ph type="title"/>
          </p:nvPr>
        </p:nvSpPr>
        <p:spPr/>
        <p:txBody>
          <a:bodyPr>
            <a:normAutofit/>
          </a:bodyPr>
          <a:lstStyle/>
          <a:p>
            <a:pPr fontAlgn="auto">
              <a:spcAft>
                <a:spcPts val="0"/>
              </a:spcAft>
              <a:defRPr/>
            </a:pPr>
            <a:r>
              <a:rPr lang="ru-RU" dirty="0" smtClean="0"/>
              <a:t>Медаль за пьянство  </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body" idx="1"/>
          </p:nvPr>
        </p:nvSpPr>
        <p:spPr>
          <a:xfrm>
            <a:off x="36513" y="-26988"/>
            <a:ext cx="9107487" cy="6884988"/>
          </a:xfrm>
          <a:solidFill>
            <a:schemeClr val="accent2">
              <a:lumMod val="20000"/>
              <a:lumOff val="80000"/>
            </a:schemeClr>
          </a:solidFill>
        </p:spPr>
        <p:txBody>
          <a:bodyPr>
            <a:normAutofit lnSpcReduction="10000"/>
          </a:bodyPr>
          <a:lstStyle/>
          <a:p>
            <a:pPr algn="ctr" eaLnBrk="1" hangingPunct="1">
              <a:lnSpc>
                <a:spcPct val="80000"/>
              </a:lnSpc>
              <a:buFontTx/>
              <a:buNone/>
              <a:defRPr/>
            </a:pPr>
            <a:r>
              <a:rPr lang="ru-RU" sz="1400" b="1" dirty="0" smtClean="0"/>
              <a:t>ГОСТ</a:t>
            </a:r>
          </a:p>
          <a:p>
            <a:pPr algn="just" eaLnBrk="1" hangingPunct="1">
              <a:lnSpc>
                <a:spcPct val="80000"/>
              </a:lnSpc>
              <a:buFontTx/>
              <a:buNone/>
              <a:defRPr/>
            </a:pPr>
            <a:endParaRPr lang="uk-UA" sz="1400" dirty="0" smtClean="0"/>
          </a:p>
          <a:p>
            <a:pPr algn="just" eaLnBrk="1" hangingPunct="1">
              <a:lnSpc>
                <a:spcPct val="80000"/>
              </a:lnSpc>
              <a:buFontTx/>
              <a:buNone/>
              <a:defRPr/>
            </a:pPr>
            <a:endParaRPr lang="ru-RU" sz="1400" dirty="0" smtClean="0"/>
          </a:p>
          <a:p>
            <a:pPr algn="ctr" eaLnBrk="1" hangingPunct="1">
              <a:lnSpc>
                <a:spcPct val="80000"/>
              </a:lnSpc>
              <a:buFontTx/>
              <a:buNone/>
              <a:defRPr/>
            </a:pPr>
            <a:r>
              <a:rPr lang="ru-RU" sz="1400" dirty="0" smtClean="0"/>
              <a:t>  </a:t>
            </a:r>
            <a:r>
              <a:rPr lang="ru-RU" sz="1300" b="1" dirty="0" smtClean="0"/>
              <a:t>ГОСУДАРСТВЕННЫЙ СТАНДАРТ СОЮЗА ССР </a:t>
            </a:r>
          </a:p>
          <a:p>
            <a:pPr algn="ctr" eaLnBrk="1" hangingPunct="1">
              <a:lnSpc>
                <a:spcPct val="80000"/>
              </a:lnSpc>
              <a:buFontTx/>
              <a:buNone/>
              <a:defRPr/>
            </a:pPr>
            <a:r>
              <a:rPr lang="ru-RU" sz="1300" b="1" dirty="0" smtClean="0"/>
              <a:t>СПИРТ ЭТИЛОВЫЙ</a:t>
            </a:r>
            <a:r>
              <a:rPr lang="ru-RU" sz="1300" dirty="0" smtClean="0"/>
              <a:t> </a:t>
            </a:r>
            <a:r>
              <a:rPr lang="ru-RU" sz="1300" b="1" dirty="0" smtClean="0"/>
              <a:t>РЕКТИФИКОВАННЫЙ  ТЕХНИЧЕСКИЙ</a:t>
            </a:r>
            <a:r>
              <a:rPr lang="ru-RU" sz="1300" dirty="0" smtClean="0"/>
              <a:t> </a:t>
            </a:r>
            <a:r>
              <a:rPr lang="ru-RU" sz="1300" b="1" dirty="0" smtClean="0"/>
              <a:t>ТЕХНИЧЕСКИЕ  УСЛОВИЯ</a:t>
            </a:r>
            <a:r>
              <a:rPr lang="ru-RU" sz="1300" dirty="0" smtClean="0"/>
              <a:t> </a:t>
            </a:r>
            <a:r>
              <a:rPr lang="ru-RU" sz="1300" b="1" dirty="0" smtClean="0"/>
              <a:t>ГОСТ  18300–72</a:t>
            </a:r>
            <a:r>
              <a:rPr lang="ru-RU" sz="1400" dirty="0" smtClean="0"/>
              <a:t> </a:t>
            </a:r>
          </a:p>
          <a:p>
            <a:pPr algn="ctr" eaLnBrk="1" hangingPunct="1">
              <a:lnSpc>
                <a:spcPct val="80000"/>
              </a:lnSpc>
              <a:buFontTx/>
              <a:buNone/>
              <a:defRPr/>
            </a:pPr>
            <a:r>
              <a:rPr lang="ru-RU" sz="1400" dirty="0" smtClean="0"/>
              <a:t>Утвержден и введен в действие. Постановлением Государственного комитета стандартов Совета Министров </a:t>
            </a:r>
            <a:r>
              <a:rPr lang="ru-RU" sz="2400" dirty="0" smtClean="0"/>
              <a:t>СССР от 26.12</a:t>
            </a:r>
            <a:r>
              <a:rPr lang="ru-RU" sz="2400" b="1" u="sng" dirty="0" smtClean="0"/>
              <a:t>.1972 </a:t>
            </a:r>
            <a:r>
              <a:rPr lang="ru-RU" sz="2400" dirty="0" smtClean="0"/>
              <a:t> № 2329</a:t>
            </a:r>
          </a:p>
          <a:p>
            <a:pPr algn="just">
              <a:lnSpc>
                <a:spcPct val="80000"/>
              </a:lnSpc>
              <a:buNone/>
              <a:defRPr/>
            </a:pPr>
            <a:r>
              <a:rPr lang="ru-RU" sz="2400" dirty="0" smtClean="0"/>
              <a:t>5. ТРЕБОВАНИЯ БЕЗОПАСНОСТИ  </a:t>
            </a:r>
            <a:r>
              <a:rPr lang="ru-RU" sz="2400" dirty="0" smtClean="0">
                <a:solidFill>
                  <a:schemeClr val="bg1"/>
                </a:solidFill>
              </a:rPr>
              <a:t>5.1 </a:t>
            </a:r>
            <a:r>
              <a:rPr lang="ru-RU" sz="2400" b="1" dirty="0" smtClean="0"/>
              <a:t>Этиловый спирт — это легковоспламеняющаяся, бесцветная жидкость с характерным запахом, </a:t>
            </a:r>
            <a:r>
              <a:rPr lang="ru-RU" sz="2400" b="1" i="1" u="sng" dirty="0" smtClean="0"/>
              <a:t>относится к сильнодействующим наркотикам, вызывающим сначала возбуждение, а затем паралич нервной системы </a:t>
            </a:r>
            <a:r>
              <a:rPr lang="ru-RU" sz="2400" b="1" dirty="0" smtClean="0"/>
              <a:t>(ГОСТ 18300 – 72 п. 5.1.).</a:t>
            </a:r>
          </a:p>
          <a:p>
            <a:pPr algn="just">
              <a:lnSpc>
                <a:spcPct val="80000"/>
              </a:lnSpc>
              <a:buNone/>
              <a:defRPr/>
            </a:pPr>
            <a:endParaRPr lang="ru-RU" sz="2400" b="1" dirty="0" smtClean="0"/>
          </a:p>
          <a:p>
            <a:pPr algn="just" eaLnBrk="1" hangingPunct="1">
              <a:lnSpc>
                <a:spcPct val="80000"/>
              </a:lnSpc>
              <a:buFontTx/>
              <a:buNone/>
              <a:defRPr/>
            </a:pPr>
            <a:endParaRPr lang="ru-RU" sz="2400" b="1" i="1" dirty="0" smtClean="0"/>
          </a:p>
          <a:p>
            <a:pPr algn="just" eaLnBrk="1" hangingPunct="1">
              <a:lnSpc>
                <a:spcPct val="80000"/>
              </a:lnSpc>
              <a:buFontTx/>
              <a:buNone/>
              <a:defRPr/>
            </a:pPr>
            <a:r>
              <a:rPr lang="ru-RU" sz="2400" b="1" i="1" dirty="0" smtClean="0"/>
              <a:t>1982 год:  </a:t>
            </a:r>
            <a:r>
              <a:rPr lang="ru-RU" sz="2400" i="1" dirty="0" smtClean="0"/>
              <a:t>Этиловый спирт — легко воспламеняющаяся, бесцветная жидкость с характерным запахом, </a:t>
            </a:r>
          </a:p>
          <a:p>
            <a:pPr algn="just" eaLnBrk="1" hangingPunct="1">
              <a:lnSpc>
                <a:spcPct val="80000"/>
              </a:lnSpc>
              <a:buFontTx/>
              <a:buNone/>
              <a:defRPr/>
            </a:pPr>
            <a:r>
              <a:rPr lang="ru-RU" sz="2400" b="1" i="1" u="sng" dirty="0" smtClean="0"/>
              <a:t>относится к сильнодействующим наркотикам (</a:t>
            </a:r>
            <a:r>
              <a:rPr lang="ru-RU" sz="2400" i="1" dirty="0" smtClean="0"/>
              <a:t>ГОСТ 18300 – 72 п.5.1 </a:t>
            </a:r>
            <a:r>
              <a:rPr lang="ru-RU" sz="2400" i="1" u="sng" dirty="0" smtClean="0"/>
              <a:t>в изменённой редакции 1982 г.</a:t>
            </a:r>
            <a:r>
              <a:rPr lang="ru-RU" sz="2400" i="1" dirty="0" smtClean="0"/>
              <a:t> и </a:t>
            </a:r>
          </a:p>
          <a:p>
            <a:pPr algn="just" eaLnBrk="1" hangingPunct="1">
              <a:lnSpc>
                <a:spcPct val="80000"/>
              </a:lnSpc>
              <a:buFontTx/>
              <a:buNone/>
              <a:defRPr/>
            </a:pPr>
            <a:r>
              <a:rPr lang="ru-RU" sz="2400" i="1" dirty="0" smtClean="0"/>
              <a:t>ГОСТ 5964 – 82 п.4.1.).</a:t>
            </a:r>
          </a:p>
          <a:p>
            <a:pPr algn="just" eaLnBrk="1" hangingPunct="1">
              <a:lnSpc>
                <a:spcPct val="80000"/>
              </a:lnSpc>
              <a:buFontTx/>
              <a:buNone/>
              <a:defRPr/>
            </a:pPr>
            <a:endParaRPr lang="ru-RU" sz="2400" b="1" i="1" dirty="0" smtClean="0"/>
          </a:p>
          <a:p>
            <a:pPr algn="just" eaLnBrk="1" hangingPunct="1">
              <a:lnSpc>
                <a:spcPct val="80000"/>
              </a:lnSpc>
              <a:buFontTx/>
              <a:buNone/>
              <a:defRPr/>
            </a:pPr>
            <a:r>
              <a:rPr lang="ru-RU" sz="2400" b="1" i="1" dirty="0" smtClean="0"/>
              <a:t>1993 год:  </a:t>
            </a:r>
            <a:r>
              <a:rPr lang="ru-RU" sz="2400" i="1" dirty="0" smtClean="0"/>
              <a:t>Этиловый спирт — легковоспламеняющаяся, бесцветная жидкость с характерным запахом (ГОСТ 5964 – 93 п.7.1.). </a:t>
            </a:r>
          </a:p>
          <a:p>
            <a:pPr algn="just" eaLnBrk="1" hangingPunct="1">
              <a:lnSpc>
                <a:spcPct val="80000"/>
              </a:lnSpc>
              <a:buFontTx/>
              <a:buNone/>
              <a:defRPr/>
            </a:pPr>
            <a:endParaRPr lang="ru-RU" sz="2400" dirty="0" smtClean="0"/>
          </a:p>
          <a:p>
            <a:pPr algn="just" eaLnBrk="1" hangingPunct="1">
              <a:lnSpc>
                <a:spcPct val="80000"/>
              </a:lnSpc>
              <a:buFontTx/>
              <a:buNone/>
              <a:defRPr/>
            </a:pPr>
            <a:endParaRPr lang="ru-RU" sz="2400" b="1" dirty="0" smtClean="0"/>
          </a:p>
        </p:txBody>
      </p:sp>
      <p:sp>
        <p:nvSpPr>
          <p:cNvPr id="3" name="Номер слайда 2"/>
          <p:cNvSpPr>
            <a:spLocks noGrp="1"/>
          </p:cNvSpPr>
          <p:nvPr>
            <p:ph type="sldNum" sz="quarter" idx="12"/>
          </p:nvPr>
        </p:nvSpPr>
        <p:spPr/>
        <p:txBody>
          <a:bodyPr/>
          <a:lstStyle/>
          <a:p>
            <a:pPr>
              <a:defRPr/>
            </a:pPr>
            <a:fld id="{C86D4DA5-6101-4CB8-9E3E-4EDF5F831D8F}" type="slidenum">
              <a:rPr lang="ru-RU"/>
              <a:pPr>
                <a:defRPr/>
              </a:pPr>
              <a:t>13</a:t>
            </a:fld>
            <a:endParaRPr lang="ru-RU"/>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Заголовок 1"/>
          <p:cNvPicPr>
            <a:picLocks noGrp="1" noChangeArrowheads="1"/>
          </p:cNvPicPr>
          <p:nvPr>
            <p:ph type="title"/>
          </p:nvPr>
        </p:nvPicPr>
        <p:blipFill>
          <a:blip r:embed="rId2" cstate="print"/>
          <a:srcRect/>
          <a:stretch>
            <a:fillRect/>
          </a:stretch>
        </p:blipFill>
        <p:spPr bwMode="auto">
          <a:xfrm>
            <a:off x="450850" y="23813"/>
            <a:ext cx="8242300" cy="1354137"/>
          </a:xfrm>
        </p:spPr>
      </p:pic>
      <p:pic>
        <p:nvPicPr>
          <p:cNvPr id="34818" name="Содержимое 4" descr="_______174.jpg"/>
          <p:cNvPicPr>
            <a:picLocks noGrp="1" noChangeAspect="1"/>
          </p:cNvPicPr>
          <p:nvPr>
            <p:ph sz="half" idx="1"/>
          </p:nvPr>
        </p:nvPicPr>
        <p:blipFill>
          <a:blip r:embed="rId3" cstate="print"/>
          <a:srcRect/>
          <a:stretch>
            <a:fillRect/>
          </a:stretch>
        </p:blipFill>
        <p:spPr>
          <a:xfrm>
            <a:off x="571500" y="1714500"/>
            <a:ext cx="3286125" cy="3786188"/>
          </a:xfrm>
        </p:spPr>
      </p:pic>
      <p:pic>
        <p:nvPicPr>
          <p:cNvPr id="34819" name="Содержимое 5" descr="1240260456_alko-serdce.jpg"/>
          <p:cNvPicPr>
            <a:picLocks noGrp="1" noChangeAspect="1"/>
          </p:cNvPicPr>
          <p:nvPr>
            <p:ph sz="half" idx="2"/>
          </p:nvPr>
        </p:nvPicPr>
        <p:blipFill>
          <a:blip r:embed="rId4" cstate="print"/>
          <a:srcRect/>
          <a:stretch>
            <a:fillRect/>
          </a:stretch>
        </p:blipFill>
        <p:spPr>
          <a:xfrm>
            <a:off x="4143375" y="1785938"/>
            <a:ext cx="4564063" cy="3286125"/>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Содержимое 3" descr="__________________________168.jpg"/>
          <p:cNvPicPr>
            <a:picLocks noGrp="1" noChangeAspect="1"/>
          </p:cNvPicPr>
          <p:nvPr>
            <p:ph idx="1"/>
          </p:nvPr>
        </p:nvPicPr>
        <p:blipFill>
          <a:blip r:embed="rId2" cstate="print"/>
          <a:srcRect/>
          <a:stretch>
            <a:fillRect/>
          </a:stretch>
        </p:blipFill>
        <p:spPr>
          <a:xfrm>
            <a:off x="714375" y="1500188"/>
            <a:ext cx="7643813" cy="4714875"/>
          </a:xfrm>
        </p:spPr>
      </p:pic>
      <p:pic>
        <p:nvPicPr>
          <p:cNvPr id="3" name="Заголовок 2"/>
          <p:cNvPicPr>
            <a:picLocks noGrp="1" noChangeArrowheads="1"/>
          </p:cNvPicPr>
          <p:nvPr>
            <p:ph type="title"/>
          </p:nvPr>
        </p:nvPicPr>
        <p:blipFill>
          <a:blip r:embed="rId3" cstate="print"/>
          <a:srcRect/>
          <a:stretch>
            <a:fillRect/>
          </a:stretch>
        </p:blipFill>
        <p:spPr bwMode="auto">
          <a:xfrm>
            <a:off x="450850" y="23813"/>
            <a:ext cx="8242300" cy="1354137"/>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ru-RU" dirty="0" smtClean="0"/>
              <a:t>Влияние алкоголя на мозг</a:t>
            </a:r>
          </a:p>
        </p:txBody>
      </p:sp>
      <p:pic>
        <p:nvPicPr>
          <p:cNvPr id="4099" name="Content Placeholder 3" descr="brain.bmp"/>
          <p:cNvPicPr>
            <a:picLocks noGrp="1" noChangeAspect="1"/>
          </p:cNvPicPr>
          <p:nvPr>
            <p:ph idx="1"/>
          </p:nvPr>
        </p:nvPicPr>
        <p:blipFill>
          <a:blip r:embed="rId3" cstate="print"/>
          <a:srcRect t="1993" r="1414" b="1993"/>
          <a:stretch>
            <a:fillRect/>
          </a:stretch>
        </p:blipFill>
        <p:spPr>
          <a:xfrm>
            <a:off x="0" y="1447801"/>
            <a:ext cx="9144000" cy="54102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sz="2800" b="1" i="1" dirty="0" smtClean="0">
                <a:latin typeface="Tahoma" charset="0"/>
              </a:rPr>
              <a:t>Влияние алкоголя на организм человека. </a:t>
            </a:r>
            <a:br>
              <a:rPr lang="ru-RU" sz="2800" b="1" i="1" dirty="0" smtClean="0">
                <a:latin typeface="Tahoma" charset="0"/>
              </a:rPr>
            </a:br>
            <a:endParaRPr lang="ru-RU" sz="2800" dirty="0"/>
          </a:p>
        </p:txBody>
      </p:sp>
      <p:sp>
        <p:nvSpPr>
          <p:cNvPr id="3" name="Содержимое 2"/>
          <p:cNvSpPr>
            <a:spLocks noGrp="1"/>
          </p:cNvSpPr>
          <p:nvPr>
            <p:ph sz="half" idx="1"/>
          </p:nvPr>
        </p:nvSpPr>
        <p:spPr>
          <a:xfrm>
            <a:off x="457200" y="1524000"/>
            <a:ext cx="4059238" cy="4572000"/>
          </a:xfrm>
        </p:spPr>
        <p:txBody>
          <a:bodyPr>
            <a:normAutofit fontScale="85000" lnSpcReduction="10000"/>
          </a:bodyPr>
          <a:lstStyle/>
          <a:p>
            <a:pPr marL="622300" lvl="1" indent="-274320" algn="ctr">
              <a:buFont typeface="Wingdings 2"/>
              <a:buChar char=""/>
              <a:defRPr/>
            </a:pPr>
            <a:r>
              <a:rPr lang="ru-RU" b="1" dirty="0" smtClean="0">
                <a:solidFill>
                  <a:srgbClr val="0070C0"/>
                </a:solidFill>
                <a:latin typeface="Tahoma" charset="0"/>
              </a:rPr>
              <a:t>К</a:t>
            </a:r>
            <a:r>
              <a:rPr lang="ru-RU" sz="2400" b="1" dirty="0" smtClean="0">
                <a:solidFill>
                  <a:srgbClr val="0070C0"/>
                </a:solidFill>
                <a:latin typeface="Tahoma" charset="0"/>
              </a:rPr>
              <a:t>ровь</a:t>
            </a:r>
            <a:r>
              <a:rPr lang="ru-RU" b="1" dirty="0" smtClean="0">
                <a:solidFill>
                  <a:srgbClr val="0070C0"/>
                </a:solidFill>
                <a:latin typeface="Tahoma" charset="0"/>
              </a:rPr>
              <a:t> ---</a:t>
            </a:r>
            <a:r>
              <a:rPr lang="ru-RU" sz="2400" b="1" dirty="0" smtClean="0">
                <a:solidFill>
                  <a:srgbClr val="0070C0"/>
                </a:solidFill>
                <a:latin typeface="Tahoma" charset="0"/>
              </a:rPr>
              <a:t> </a:t>
            </a:r>
            <a:endParaRPr lang="ru-RU" b="1" dirty="0" smtClean="0">
              <a:solidFill>
                <a:srgbClr val="0070C0"/>
              </a:solidFill>
              <a:latin typeface="Tahoma" charset="0"/>
            </a:endParaRPr>
          </a:p>
          <a:p>
            <a:pPr marL="622300" lvl="1" indent="-274320" algn="ctr">
              <a:buFont typeface="Wingdings 2"/>
              <a:buChar char=""/>
              <a:defRPr/>
            </a:pPr>
            <a:r>
              <a:rPr lang="ru-RU" b="1" dirty="0" smtClean="0">
                <a:solidFill>
                  <a:srgbClr val="0070C0"/>
                </a:solidFill>
                <a:latin typeface="Tahoma" charset="0"/>
              </a:rPr>
              <a:t>Т</a:t>
            </a:r>
            <a:r>
              <a:rPr lang="ru-RU" sz="2400" b="1" dirty="0" smtClean="0">
                <a:solidFill>
                  <a:srgbClr val="0070C0"/>
                </a:solidFill>
                <a:latin typeface="Tahoma" charset="0"/>
              </a:rPr>
              <a:t>кани</a:t>
            </a:r>
            <a:r>
              <a:rPr lang="ru-RU" sz="2400" b="1" dirty="0" smtClean="0">
                <a:latin typeface="Tahoma" charset="0"/>
              </a:rPr>
              <a:t> (распределяется неравномерно). </a:t>
            </a:r>
            <a:endParaRPr lang="ru-RU" b="1" dirty="0" smtClean="0">
              <a:latin typeface="Tahoma" charset="0"/>
            </a:endParaRPr>
          </a:p>
          <a:p>
            <a:pPr marL="622300" lvl="1" indent="-274320" algn="ctr">
              <a:buFont typeface="Wingdings 2"/>
              <a:buChar char=""/>
              <a:defRPr/>
            </a:pPr>
            <a:r>
              <a:rPr lang="ru-RU" sz="2400" b="1" dirty="0" smtClean="0">
                <a:latin typeface="Tahoma" charset="0"/>
              </a:rPr>
              <a:t> </a:t>
            </a:r>
            <a:r>
              <a:rPr lang="ru-RU" b="1" dirty="0" smtClean="0">
                <a:latin typeface="Tahoma" charset="0"/>
              </a:rPr>
              <a:t>Х</a:t>
            </a:r>
            <a:r>
              <a:rPr lang="ru-RU" sz="2400" b="1" dirty="0" smtClean="0">
                <a:latin typeface="Tahoma" charset="0"/>
              </a:rPr>
              <a:t>орошо растворяется в липидах – жироподобных веществах, которыми богаты нервные клетки</a:t>
            </a:r>
            <a:endParaRPr lang="ru-RU" b="1" dirty="0" smtClean="0">
              <a:latin typeface="Tahoma" charset="0"/>
            </a:endParaRPr>
          </a:p>
          <a:p>
            <a:pPr marL="622300" lvl="1" indent="-274320" algn="ctr">
              <a:buFont typeface="Wingdings 2"/>
              <a:buChar char=""/>
              <a:defRPr/>
            </a:pPr>
            <a:r>
              <a:rPr lang="ru-RU" sz="2400" b="1" dirty="0" smtClean="0">
                <a:latin typeface="Tahoma" charset="0"/>
              </a:rPr>
              <a:t> </a:t>
            </a:r>
            <a:r>
              <a:rPr lang="ru-RU" b="1" dirty="0" smtClean="0">
                <a:latin typeface="Tahoma" charset="0"/>
              </a:rPr>
              <a:t>Н</a:t>
            </a:r>
            <a:r>
              <a:rPr lang="ru-RU" sz="2400" b="1" dirty="0" smtClean="0">
                <a:latin typeface="Tahoma" charset="0"/>
              </a:rPr>
              <a:t>аибольшее его накопление происходит </a:t>
            </a:r>
            <a:r>
              <a:rPr lang="ru-RU" sz="2400" b="1" dirty="0" smtClean="0">
                <a:solidFill>
                  <a:srgbClr val="0070C0"/>
                </a:solidFill>
                <a:latin typeface="Tahoma" charset="0"/>
              </a:rPr>
              <a:t>в мозгу</a:t>
            </a:r>
            <a:r>
              <a:rPr lang="ru-RU" sz="2400" b="1" dirty="0" smtClean="0">
                <a:latin typeface="Tahoma" charset="0"/>
              </a:rPr>
              <a:t>.</a:t>
            </a:r>
          </a:p>
          <a:p>
            <a:pPr marL="622300" lvl="1" indent="-274320" algn="ctr">
              <a:buFont typeface="Wingdings 2"/>
              <a:buChar char=""/>
              <a:defRPr/>
            </a:pPr>
            <a:r>
              <a:rPr lang="ru-RU" sz="2400" b="1" dirty="0" smtClean="0">
                <a:latin typeface="Tahoma" charset="0"/>
              </a:rPr>
              <a:t> Именно эти клетки и гибнут в первую очередь. </a:t>
            </a:r>
          </a:p>
          <a:p>
            <a:pPr marL="274320" indent="-274320" fontAlgn="auto">
              <a:spcAft>
                <a:spcPts val="0"/>
              </a:spcAft>
              <a:buFont typeface="Wingdings 2"/>
              <a:buChar char=""/>
              <a:defRPr/>
            </a:pPr>
            <a:endParaRPr lang="ru-RU" dirty="0"/>
          </a:p>
        </p:txBody>
      </p:sp>
      <p:pic>
        <p:nvPicPr>
          <p:cNvPr id="5" name="Picture 7" descr="сканирование0003"/>
          <p:cNvPicPr>
            <a:picLocks noGrp="1" noChangeAspect="1" noChangeArrowheads="1"/>
          </p:cNvPicPr>
          <p:nvPr>
            <p:ph sz="half" idx="2"/>
          </p:nvPr>
        </p:nvPicPr>
        <p:blipFill>
          <a:blip r:embed="rId2" cstate="print"/>
          <a:srcRect/>
          <a:stretch>
            <a:fillRect/>
          </a:stretch>
        </p:blipFill>
        <p:spPr>
          <a:xfrm>
            <a:off x="5143500" y="1214438"/>
            <a:ext cx="3286125" cy="500062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755650" y="476250"/>
            <a:ext cx="7772400" cy="1470025"/>
          </a:xfrm>
          <a:solidFill>
            <a:schemeClr val="bg1">
              <a:alpha val="14999"/>
            </a:schemeClr>
          </a:solidFill>
        </p:spPr>
        <p:txBody>
          <a:bodyPr>
            <a:normAutofit fontScale="90000"/>
          </a:bodyPr>
          <a:lstStyle/>
          <a:p>
            <a:pPr algn="ctr" eaLnBrk="1" hangingPunct="1">
              <a:defRPr/>
            </a:pPr>
            <a:r>
              <a:rPr lang="uk-UA" sz="9600" smtClean="0">
                <a:solidFill>
                  <a:schemeClr val="tx1"/>
                </a:solidFill>
              </a:rPr>
              <a:t>Алкоголик -</a:t>
            </a:r>
            <a:endParaRPr lang="ru-RU" sz="9600" smtClean="0">
              <a:solidFill>
                <a:schemeClr val="tx1"/>
              </a:solidFill>
            </a:endParaRPr>
          </a:p>
        </p:txBody>
      </p:sp>
      <p:sp>
        <p:nvSpPr>
          <p:cNvPr id="2051" name="Rectangle 3"/>
          <p:cNvSpPr>
            <a:spLocks noGrp="1" noChangeArrowheads="1"/>
          </p:cNvSpPr>
          <p:nvPr>
            <p:ph type="subTitle" idx="4294967295"/>
          </p:nvPr>
        </p:nvSpPr>
        <p:spPr>
          <a:xfrm>
            <a:off x="900113" y="2420938"/>
            <a:ext cx="7272337" cy="4032250"/>
          </a:xfrm>
          <a:solidFill>
            <a:schemeClr val="bg1">
              <a:alpha val="14999"/>
            </a:schemeClr>
          </a:solidFill>
        </p:spPr>
        <p:txBody>
          <a:bodyPr anchor="ctr"/>
          <a:lstStyle/>
          <a:p>
            <a:pPr marL="0" indent="0" algn="ctr" eaLnBrk="1" hangingPunct="1">
              <a:buFontTx/>
              <a:buNone/>
              <a:defRPr/>
            </a:pPr>
            <a:r>
              <a:rPr lang="ru-RU" sz="4800" u="sng" dirty="0" smtClean="0"/>
              <a:t>человек,</a:t>
            </a:r>
          </a:p>
          <a:p>
            <a:pPr marL="0" indent="0" algn="ctr" eaLnBrk="1" hangingPunct="1">
              <a:buFontTx/>
              <a:buNone/>
              <a:defRPr/>
            </a:pPr>
            <a:r>
              <a:rPr lang="ru-RU" sz="4000" dirty="0" smtClean="0"/>
              <a:t> больной алкоголизмом, </a:t>
            </a:r>
          </a:p>
          <a:p>
            <a:pPr marL="0" indent="0" algn="ctr" eaLnBrk="1" hangingPunct="1">
              <a:buFontTx/>
              <a:buNone/>
              <a:defRPr/>
            </a:pPr>
            <a:r>
              <a:rPr lang="ru-RU" dirty="0" smtClean="0"/>
              <a:t>то есть алкогольной зависимостью.</a:t>
            </a:r>
          </a:p>
          <a:p>
            <a:pPr marL="0" indent="0" algn="ctr" eaLnBrk="1" hangingPunct="1">
              <a:buFontTx/>
              <a:buNone/>
              <a:defRPr/>
            </a:pPr>
            <a:r>
              <a:rPr lang="ru-RU" dirty="0" smtClean="0"/>
              <a:t>Алкоголик может пить, спиваясь, либо не пить вообще.</a:t>
            </a:r>
          </a:p>
          <a:p>
            <a:pPr marL="0" indent="0" algn="ctr" eaLnBrk="1" hangingPunct="1">
              <a:buFontTx/>
              <a:buNone/>
              <a:defRPr/>
            </a:pPr>
            <a:r>
              <a:rPr lang="ru-RU" sz="4000" u="sng" dirty="0" smtClean="0"/>
              <a:t>или – </a:t>
            </a:r>
            <a:r>
              <a:rPr lang="ru-RU" sz="4000" u="sng" dirty="0" err="1" smtClean="0"/>
              <a:t>или</a:t>
            </a:r>
            <a:r>
              <a:rPr lang="ru-RU" sz="4000" u="sng" dirty="0" smtClean="0"/>
              <a:t>, и никак иначе!</a:t>
            </a:r>
          </a:p>
        </p:txBody>
      </p:sp>
      <p:sp>
        <p:nvSpPr>
          <p:cNvPr id="4" name="Номер слайда 3"/>
          <p:cNvSpPr>
            <a:spLocks noGrp="1"/>
          </p:cNvSpPr>
          <p:nvPr>
            <p:ph type="sldNum" sz="quarter" idx="12"/>
          </p:nvPr>
        </p:nvSpPr>
        <p:spPr/>
        <p:txBody>
          <a:bodyPr/>
          <a:lstStyle/>
          <a:p>
            <a:pPr>
              <a:defRPr/>
            </a:pPr>
            <a:fld id="{799A17D8-D307-46FC-A5F7-4E227C0C5C34}" type="slidenum">
              <a:rPr lang="ru-RU"/>
              <a:pPr>
                <a:defRPr/>
              </a:pPr>
              <a:t>18</a:t>
            </a:fld>
            <a:endParaRPr lang="ru-RU"/>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395288" y="188913"/>
            <a:ext cx="8353425" cy="3527425"/>
          </a:xfrm>
          <a:solidFill>
            <a:schemeClr val="bg1">
              <a:alpha val="10001"/>
            </a:schemeClr>
          </a:solidFill>
        </p:spPr>
        <p:txBody>
          <a:bodyPr/>
          <a:lstStyle/>
          <a:p>
            <a:pPr algn="ctr" eaLnBrk="1" hangingPunct="1">
              <a:defRPr/>
            </a:pPr>
            <a:r>
              <a:rPr lang="uk-UA" sz="6600" dirty="0" err="1" smtClean="0">
                <a:solidFill>
                  <a:schemeClr val="tx1"/>
                </a:solidFill>
              </a:rPr>
              <a:t>Высшее</a:t>
            </a:r>
            <a:r>
              <a:rPr lang="uk-UA" sz="6600" dirty="0" smtClean="0">
                <a:solidFill>
                  <a:schemeClr val="tx1"/>
                </a:solidFill>
              </a:rPr>
              <a:t> </a:t>
            </a:r>
            <a:r>
              <a:rPr lang="uk-UA" sz="6600" dirty="0" err="1" smtClean="0">
                <a:solidFill>
                  <a:schemeClr val="tx1"/>
                </a:solidFill>
              </a:rPr>
              <a:t>проявление</a:t>
            </a:r>
            <a:r>
              <a:rPr lang="uk-UA" sz="6600" dirty="0" smtClean="0">
                <a:solidFill>
                  <a:schemeClr val="tx1"/>
                </a:solidFill>
              </a:rPr>
              <a:t> физической </a:t>
            </a:r>
            <a:r>
              <a:rPr lang="uk-UA" sz="6600" dirty="0" err="1" smtClean="0">
                <a:solidFill>
                  <a:schemeClr val="tx1"/>
                </a:solidFill>
              </a:rPr>
              <a:t>зависимости</a:t>
            </a:r>
            <a:r>
              <a:rPr lang="uk-UA" sz="6600" dirty="0" smtClean="0">
                <a:solidFill>
                  <a:schemeClr val="tx1"/>
                </a:solidFill>
              </a:rPr>
              <a:t> -</a:t>
            </a:r>
            <a:endParaRPr lang="ru-RU" sz="6600" dirty="0" smtClean="0">
              <a:solidFill>
                <a:schemeClr val="tx1"/>
              </a:solidFill>
            </a:endParaRPr>
          </a:p>
        </p:txBody>
      </p:sp>
      <p:sp>
        <p:nvSpPr>
          <p:cNvPr id="2051" name="Rectangle 3"/>
          <p:cNvSpPr>
            <a:spLocks noGrp="1" noChangeArrowheads="1"/>
          </p:cNvSpPr>
          <p:nvPr>
            <p:ph type="subTitle" idx="4294967295"/>
          </p:nvPr>
        </p:nvSpPr>
        <p:spPr>
          <a:xfrm>
            <a:off x="107950" y="4076700"/>
            <a:ext cx="8928100" cy="2781300"/>
          </a:xfrm>
          <a:solidFill>
            <a:schemeClr val="bg1">
              <a:alpha val="10001"/>
            </a:schemeClr>
          </a:solidFill>
        </p:spPr>
        <p:txBody>
          <a:bodyPr anchor="ctr"/>
          <a:lstStyle/>
          <a:p>
            <a:pPr marL="0" indent="0" algn="ctr" eaLnBrk="1" hangingPunct="1">
              <a:buFontTx/>
              <a:buNone/>
              <a:defRPr/>
            </a:pPr>
            <a:r>
              <a:rPr lang="ru-RU" sz="5400" u="sng" dirty="0" smtClean="0"/>
              <a:t>похмелье</a:t>
            </a:r>
            <a:r>
              <a:rPr lang="ru-RU" sz="4000" dirty="0" smtClean="0"/>
              <a:t>,</a:t>
            </a:r>
            <a:r>
              <a:rPr lang="ru-RU" dirty="0" smtClean="0"/>
              <a:t> </a:t>
            </a:r>
          </a:p>
          <a:p>
            <a:pPr marL="0" indent="0" algn="ctr" eaLnBrk="1" hangingPunct="1">
              <a:buFontTx/>
              <a:buNone/>
              <a:defRPr/>
            </a:pPr>
            <a:r>
              <a:rPr lang="ru-RU" sz="3600" dirty="0" smtClean="0"/>
              <a:t>когда просто для улучшения состояния больной вынужден выпивать дозу алкоголя.</a:t>
            </a:r>
          </a:p>
          <a:p>
            <a:pPr marL="0" indent="0" algn="ctr" eaLnBrk="1" hangingPunct="1">
              <a:buFontTx/>
              <a:buNone/>
              <a:defRPr/>
            </a:pPr>
            <a:endParaRPr lang="ru-RU" dirty="0" smtClean="0"/>
          </a:p>
        </p:txBody>
      </p:sp>
      <p:sp>
        <p:nvSpPr>
          <p:cNvPr id="4" name="Номер слайда 3"/>
          <p:cNvSpPr>
            <a:spLocks noGrp="1"/>
          </p:cNvSpPr>
          <p:nvPr>
            <p:ph type="sldNum" sz="quarter" idx="12"/>
          </p:nvPr>
        </p:nvSpPr>
        <p:spPr/>
        <p:txBody>
          <a:bodyPr/>
          <a:lstStyle/>
          <a:p>
            <a:pPr>
              <a:defRPr/>
            </a:pPr>
            <a:fld id="{37C7574D-0347-48FB-BC86-CF50FA9946A9}" type="slidenum">
              <a:rPr lang="ru-RU"/>
              <a:pPr>
                <a:defRPr/>
              </a:pPr>
              <a:t>19</a:t>
            </a:fld>
            <a:endParaRPr lang="ru-RU"/>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1143008"/>
          </a:xfrm>
        </p:spPr>
        <p:txBody>
          <a:bodyPr>
            <a:normAutofit fontScale="90000"/>
          </a:bodyPr>
          <a:lstStyle/>
          <a:p>
            <a:r>
              <a:rPr lang="ru-RU" sz="3600" dirty="0" smtClean="0"/>
              <a:t> </a:t>
            </a:r>
            <a:r>
              <a:rPr lang="ru-RU" dirty="0" smtClean="0"/>
              <a:t/>
            </a:r>
            <a:br>
              <a:rPr lang="ru-RU" dirty="0" smtClean="0"/>
            </a:br>
            <a:r>
              <a:rPr lang="ru-RU" sz="3600" dirty="0" smtClean="0"/>
              <a:t>Во  время занятий мы приобретем</a:t>
            </a:r>
            <a:r>
              <a:rPr lang="ru-RU" dirty="0" smtClean="0"/>
              <a:t>:</a:t>
            </a:r>
            <a:endParaRPr lang="ru-RU" dirty="0"/>
          </a:p>
        </p:txBody>
      </p:sp>
      <p:sp>
        <p:nvSpPr>
          <p:cNvPr id="3" name="Содержимое 2"/>
          <p:cNvSpPr>
            <a:spLocks noGrp="1"/>
          </p:cNvSpPr>
          <p:nvPr>
            <p:ph idx="1"/>
          </p:nvPr>
        </p:nvSpPr>
        <p:spPr>
          <a:xfrm>
            <a:off x="457200" y="1646236"/>
            <a:ext cx="8229600" cy="5211763"/>
          </a:xfrm>
          <a:solidFill>
            <a:schemeClr val="tx2"/>
          </a:solidFill>
        </p:spPr>
        <p:txBody>
          <a:bodyPr>
            <a:noAutofit/>
          </a:bodyPr>
          <a:lstStyle/>
          <a:p>
            <a:pPr lvl="0"/>
            <a:r>
              <a:rPr lang="ru-RU" sz="1800" dirty="0" smtClean="0"/>
              <a:t>понимание того, как наши отношения влияют на качество помощи, оказываемой пациентам;</a:t>
            </a:r>
          </a:p>
          <a:p>
            <a:pPr lvl="0"/>
            <a:r>
              <a:rPr lang="ru-RU" sz="1800" dirty="0" smtClean="0"/>
              <a:t>знание факторов, повышающих индивидуальный риск развития аддиктивных расстройств;</a:t>
            </a:r>
          </a:p>
          <a:p>
            <a:pPr lvl="0"/>
            <a:r>
              <a:rPr lang="ru-RU" sz="1800" dirty="0" smtClean="0"/>
              <a:t>знание того, как в работе с пациентами затрагивать вопросы употребления психоактивных веществ и получать необходимую информацию;</a:t>
            </a:r>
          </a:p>
          <a:p>
            <a:pPr lvl="0"/>
            <a:r>
              <a:rPr lang="ru-RU" sz="1800" dirty="0" smtClean="0"/>
              <a:t>навыки оценки характера употребления пациентами веществ, вызывающих зависимость, и их влияния на состояние здоровья, поведение и социальное функционирование;</a:t>
            </a:r>
          </a:p>
          <a:p>
            <a:pPr lvl="0"/>
            <a:r>
              <a:rPr lang="ru-RU" sz="1800" dirty="0" smtClean="0"/>
              <a:t>навыки распознавания ранних этапов злоупотребления психоактивными веществами;</a:t>
            </a:r>
          </a:p>
          <a:p>
            <a:pPr lvl="0"/>
            <a:r>
              <a:rPr lang="ru-RU" sz="1800" dirty="0" smtClean="0"/>
              <a:t>навыки интервьюирования пациента и начала терапии;</a:t>
            </a:r>
          </a:p>
          <a:p>
            <a:pPr lvl="0"/>
            <a:r>
              <a:rPr lang="ru-RU" sz="1800" dirty="0" smtClean="0"/>
              <a:t>знание о том, какая помощь необходима при</a:t>
            </a:r>
            <a:r>
              <a:rPr lang="ru-RU" sz="1800" dirty="0" smtClean="0">
                <a:solidFill>
                  <a:srgbClr val="0070C0"/>
                </a:solidFill>
              </a:rPr>
              <a:t> </a:t>
            </a:r>
            <a:r>
              <a:rPr lang="ru-RU" sz="1800" dirty="0" smtClean="0">
                <a:solidFill>
                  <a:srgbClr val="0070C0"/>
                </a:solidFill>
                <a:hlinkClick r:id="rId2"/>
              </a:rPr>
              <a:t>кризисных состояниях, связанных с употреблением психоактивных веществ</a:t>
            </a:r>
            <a:r>
              <a:rPr lang="ru-RU" sz="1800" dirty="0" smtClean="0">
                <a:solidFill>
                  <a:srgbClr val="0070C0"/>
                </a:solidFill>
              </a:rPr>
              <a:t>;</a:t>
            </a:r>
          </a:p>
          <a:p>
            <a:pPr lvl="0"/>
            <a:r>
              <a:rPr lang="ru-RU" sz="1800" dirty="0" smtClean="0"/>
              <a:t>знание о возможных вариантах терапии, включая поддерживающую заместительную терапию при опиоидной зависимости;</a:t>
            </a:r>
          </a:p>
          <a:p>
            <a:pPr lvl="0"/>
            <a:r>
              <a:rPr lang="ru-RU" sz="1800" dirty="0" smtClean="0"/>
              <a:t>ознакомление с </a:t>
            </a:r>
            <a:r>
              <a:rPr lang="ru-RU" sz="1800" dirty="0" smtClean="0">
                <a:solidFill>
                  <a:srgbClr val="0070C0"/>
                </a:solidFill>
                <a:hlinkClick r:id="rId3"/>
              </a:rPr>
              <a:t>Европейским Индексом Тяжести Аддикции</a:t>
            </a:r>
            <a:r>
              <a:rPr lang="ru-RU" sz="1800" dirty="0" smtClean="0">
                <a:solidFill>
                  <a:srgbClr val="0070C0"/>
                </a:solidFill>
              </a:rPr>
              <a:t>                                       </a:t>
            </a:r>
          </a:p>
          <a:p>
            <a:endParaRPr lang="ru-RU" sz="1800" dirty="0">
              <a:solidFill>
                <a:srgbClr val="6633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55650" y="549275"/>
          <a:ext cx="7560839" cy="3387619"/>
        </p:xfrm>
        <a:graphic>
          <a:graphicData uri="http://schemas.openxmlformats.org/drawingml/2006/table">
            <a:tbl>
              <a:tblPr/>
              <a:tblGrid>
                <a:gridCol w="5137620"/>
                <a:gridCol w="784276"/>
                <a:gridCol w="1638943"/>
              </a:tblGrid>
              <a:tr h="504056">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  </a:t>
                      </a: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Arial" charset="0"/>
                        </a:rPr>
                        <a:t>Библия ссылки об алкоголе </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charset="0"/>
                        </a:rPr>
                        <a:t> - </a:t>
                      </a: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Arial" charset="0"/>
                        </a:rPr>
                        <a:t>Категория</a:t>
                      </a:r>
                      <a:endPar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Вино</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 Крепкий  напиток</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96266">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 Использование принято как обычная часть культуры </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58</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1</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74868">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Символическое (Вино гнева Его и т.д.)</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32</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1</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9291">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Вино, названо благословением от Бога </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27</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0</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19698">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Используется в жертвоприношениях</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24</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1</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0105">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Потеря вина как пример проклятия от Бога </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19</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1</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8032">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Примеры злоупотребления алкоголем</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16</a:t>
                      </a:r>
                      <a:endParaRPr kumimoji="0" lang="en-US" sz="1600" b="0" i="0" u="none" strike="noStrike" cap="none" normalizeH="0" baseline="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3</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8902">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Клятвы соблюдения поста (отказа от алкоголя) </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15</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6</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0">
                <a:tc>
                  <a:txBody>
                    <a:bodyPr/>
                    <a:lstStyle/>
                    <a:p>
                      <a:pPr marL="0" marR="0" lvl="0" indent="171450" algn="l" defTabSz="914400" rtl="0" eaLnBrk="1" fontAlgn="base" latinLnBrk="0" hangingPunct="1">
                        <a:lnSpc>
                          <a:spcPct val="13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Предостережения против злоупотребления </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13</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171450" algn="ctr" defTabSz="914400" rtl="0" eaLnBrk="1" fontAlgn="base" latinLnBrk="0" hangingPunct="1">
                        <a:lnSpc>
                          <a:spcPct val="13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Courier New" pitchFamily="49" charset="0"/>
                        </a:rPr>
                        <a:t>4</a:t>
                      </a:r>
                      <a:endParaRPr kumimoji="0" lang="en-US" sz="1600" b="0" i="0" u="none" strike="noStrike" cap="none" normalizeH="0" baseline="0" dirty="0" smtClean="0">
                        <a:ln>
                          <a:noFill/>
                        </a:ln>
                        <a:solidFill>
                          <a:schemeClr val="tx1"/>
                        </a:solidFill>
                        <a:effectLst/>
                        <a:latin typeface="Arial" charset="0"/>
                        <a:ea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 name="Table 2"/>
          <p:cNvGraphicFramePr>
            <a:graphicFrameLocks noGrp="1"/>
          </p:cNvGraphicFramePr>
          <p:nvPr/>
        </p:nvGraphicFramePr>
        <p:xfrm>
          <a:off x="755650" y="3933825"/>
          <a:ext cx="7560840" cy="2448271"/>
        </p:xfrm>
        <a:graphic>
          <a:graphicData uri="http://schemas.openxmlformats.org/drawingml/2006/table">
            <a:tbl>
              <a:tblPr firstRow="1" bandRow="1">
                <a:tableStyleId>{5940675A-B579-460E-94D1-54222C63F5DA}</a:tableStyleId>
              </a:tblPr>
              <a:tblGrid>
                <a:gridCol w="5184576"/>
                <a:gridCol w="720080"/>
                <a:gridCol w="1656184"/>
              </a:tblGrid>
              <a:tr h="349753">
                <a:tc>
                  <a:txBody>
                    <a:bodyPr/>
                    <a:lstStyle/>
                    <a:p>
                      <a:pPr marL="0" marR="0" indent="171450" algn="l">
                        <a:lnSpc>
                          <a:spcPct val="135000"/>
                        </a:lnSpc>
                        <a:spcBef>
                          <a:spcPts val="0"/>
                        </a:spcBef>
                        <a:spcAft>
                          <a:spcPts val="0"/>
                        </a:spcAft>
                      </a:pPr>
                      <a:r>
                        <a:rPr lang="ru-RU" sz="1600" dirty="0">
                          <a:latin typeface="Arial Narrow"/>
                          <a:ea typeface="Times New Roman"/>
                          <a:cs typeface="Courier New"/>
                        </a:rPr>
                        <a:t>Дары между людьми </a:t>
                      </a:r>
                      <a:endParaRPr lang="en-US" sz="1600" dirty="0">
                        <a:latin typeface="Arial"/>
                        <a:ea typeface="Calibri"/>
                        <a:cs typeface="Times New Roman"/>
                      </a:endParaRPr>
                    </a:p>
                  </a:txBody>
                  <a:tcPr marL="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9</a:t>
                      </a:r>
                      <a:endParaRPr lang="en-US" sz="1600" dirty="0">
                        <a:latin typeface="Arial"/>
                        <a:ea typeface="Calibri"/>
                        <a:cs typeface="Times New Roman"/>
                      </a:endParaRPr>
                    </a:p>
                  </a:txBody>
                  <a:tcPr marL="360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0</a:t>
                      </a:r>
                      <a:endParaRPr lang="en-US" sz="1600" dirty="0">
                        <a:latin typeface="Arial"/>
                        <a:ea typeface="Calibri"/>
                        <a:cs typeface="Times New Roman"/>
                      </a:endParaRPr>
                    </a:p>
                  </a:txBody>
                  <a:tcPr marL="3600" marR="9525" marT="9525" marB="9525" anchor="ctr">
                    <a:solidFill>
                      <a:schemeClr val="bg1"/>
                    </a:solidFill>
                  </a:tcPr>
                </a:tc>
              </a:tr>
              <a:tr h="349753">
                <a:tc>
                  <a:txBody>
                    <a:bodyPr/>
                    <a:lstStyle/>
                    <a:p>
                      <a:pPr marL="0" marR="0" indent="171450" algn="l">
                        <a:lnSpc>
                          <a:spcPct val="135000"/>
                        </a:lnSpc>
                        <a:spcBef>
                          <a:spcPts val="0"/>
                        </a:spcBef>
                        <a:spcAft>
                          <a:spcPts val="0"/>
                        </a:spcAft>
                      </a:pPr>
                      <a:r>
                        <a:rPr lang="ru-RU" sz="1600" dirty="0">
                          <a:latin typeface="Arial Narrow"/>
                          <a:ea typeface="Times New Roman"/>
                          <a:cs typeface="Courier New"/>
                        </a:rPr>
                        <a:t>Сравнение (х лучше, чем вино)</a:t>
                      </a:r>
                      <a:endParaRPr lang="en-US" sz="1600" dirty="0">
                        <a:latin typeface="Arial"/>
                        <a:ea typeface="Calibri"/>
                        <a:cs typeface="Times New Roman"/>
                      </a:endParaRPr>
                    </a:p>
                  </a:txBody>
                  <a:tcPr marL="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5</a:t>
                      </a:r>
                      <a:endParaRPr lang="en-US" sz="1600" dirty="0">
                        <a:latin typeface="Arial"/>
                        <a:ea typeface="Calibri"/>
                        <a:cs typeface="Times New Roman"/>
                      </a:endParaRPr>
                    </a:p>
                  </a:txBody>
                  <a:tcPr marL="3600" marR="9525" marT="9525" marB="9525" anchor="ctr">
                    <a:solidFill>
                      <a:schemeClr val="bg1"/>
                    </a:solidFill>
                  </a:tcPr>
                </a:tc>
                <a:tc>
                  <a:txBody>
                    <a:bodyPr/>
                    <a:lstStyle/>
                    <a:p>
                      <a:pPr marL="0" marR="0" indent="171450" algn="ctr">
                        <a:lnSpc>
                          <a:spcPct val="135000"/>
                        </a:lnSpc>
                        <a:spcBef>
                          <a:spcPts val="0"/>
                        </a:spcBef>
                        <a:spcAft>
                          <a:spcPts val="0"/>
                        </a:spcAft>
                      </a:pPr>
                      <a:r>
                        <a:rPr lang="en-US" sz="1600">
                          <a:latin typeface="Arial Narrow"/>
                          <a:ea typeface="Times New Roman"/>
                          <a:cs typeface="Courier New"/>
                        </a:rPr>
                        <a:t>0</a:t>
                      </a:r>
                      <a:endParaRPr lang="en-US" sz="1600">
                        <a:latin typeface="Arial"/>
                        <a:ea typeface="Calibri"/>
                        <a:cs typeface="Times New Roman"/>
                      </a:endParaRPr>
                    </a:p>
                  </a:txBody>
                  <a:tcPr marL="3600" marR="9525" marT="9525" marB="9525" anchor="ctr">
                    <a:solidFill>
                      <a:schemeClr val="bg1"/>
                    </a:solidFill>
                  </a:tcPr>
                </a:tc>
              </a:tr>
              <a:tr h="349753">
                <a:tc>
                  <a:txBody>
                    <a:bodyPr/>
                    <a:lstStyle/>
                    <a:p>
                      <a:pPr marL="0" marR="0" indent="171450" algn="l">
                        <a:lnSpc>
                          <a:spcPct val="135000"/>
                        </a:lnSpc>
                        <a:spcBef>
                          <a:spcPts val="0"/>
                        </a:spcBef>
                        <a:spcAft>
                          <a:spcPts val="0"/>
                        </a:spcAft>
                      </a:pPr>
                      <a:r>
                        <a:rPr lang="ru-RU" sz="1600" dirty="0">
                          <a:latin typeface="Arial Narrow"/>
                          <a:ea typeface="Times New Roman"/>
                          <a:cs typeface="Courier New"/>
                        </a:rPr>
                        <a:t>Ложные обвинения в пьянстве </a:t>
                      </a:r>
                      <a:endParaRPr lang="en-US" sz="1600" dirty="0">
                        <a:latin typeface="Arial"/>
                        <a:ea typeface="Calibri"/>
                        <a:cs typeface="Times New Roman"/>
                      </a:endParaRPr>
                    </a:p>
                  </a:txBody>
                  <a:tcPr marL="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3</a:t>
                      </a:r>
                      <a:endParaRPr lang="en-US" sz="1600" dirty="0">
                        <a:latin typeface="Arial"/>
                        <a:ea typeface="Calibri"/>
                        <a:cs typeface="Times New Roman"/>
                      </a:endParaRPr>
                    </a:p>
                  </a:txBody>
                  <a:tcPr marL="360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1</a:t>
                      </a:r>
                      <a:endParaRPr lang="en-US" sz="1600" dirty="0">
                        <a:latin typeface="Arial"/>
                        <a:ea typeface="Calibri"/>
                        <a:cs typeface="Times New Roman"/>
                      </a:endParaRPr>
                    </a:p>
                  </a:txBody>
                  <a:tcPr marL="3600" marR="9525" marT="9525" marB="9525" anchor="ctr">
                    <a:solidFill>
                      <a:schemeClr val="bg1"/>
                    </a:solidFill>
                  </a:tcPr>
                </a:tc>
              </a:tr>
              <a:tr h="349753">
                <a:tc>
                  <a:txBody>
                    <a:bodyPr/>
                    <a:lstStyle/>
                    <a:p>
                      <a:pPr marL="0" marR="0" indent="171450" algn="l">
                        <a:lnSpc>
                          <a:spcPct val="135000"/>
                        </a:lnSpc>
                        <a:spcBef>
                          <a:spcPts val="0"/>
                        </a:spcBef>
                        <a:spcAft>
                          <a:spcPts val="0"/>
                        </a:spcAft>
                      </a:pPr>
                      <a:r>
                        <a:rPr lang="ru-RU" sz="1600" dirty="0">
                          <a:latin typeface="Arial Narrow"/>
                          <a:ea typeface="Times New Roman"/>
                          <a:cs typeface="Courier New"/>
                        </a:rPr>
                        <a:t>Правила выбора дьяконов </a:t>
                      </a:r>
                      <a:endParaRPr lang="en-US" sz="1600" dirty="0">
                        <a:latin typeface="Arial"/>
                        <a:ea typeface="Calibri"/>
                        <a:cs typeface="Times New Roman"/>
                      </a:endParaRPr>
                    </a:p>
                  </a:txBody>
                  <a:tcPr marL="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3</a:t>
                      </a:r>
                      <a:endParaRPr lang="en-US" sz="1600" dirty="0">
                        <a:latin typeface="Arial"/>
                        <a:ea typeface="Calibri"/>
                        <a:cs typeface="Times New Roman"/>
                      </a:endParaRPr>
                    </a:p>
                  </a:txBody>
                  <a:tcPr marL="360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0</a:t>
                      </a:r>
                      <a:endParaRPr lang="en-US" sz="1600" dirty="0">
                        <a:latin typeface="Arial"/>
                        <a:ea typeface="Calibri"/>
                        <a:cs typeface="Times New Roman"/>
                      </a:endParaRPr>
                    </a:p>
                  </a:txBody>
                  <a:tcPr marL="3600" marR="9525" marT="9525" marB="9525" anchor="ctr">
                    <a:solidFill>
                      <a:schemeClr val="bg1"/>
                    </a:solidFill>
                  </a:tcPr>
                </a:tc>
              </a:tr>
              <a:tr h="349753">
                <a:tc>
                  <a:txBody>
                    <a:bodyPr/>
                    <a:lstStyle/>
                    <a:p>
                      <a:pPr marL="0" marR="0" indent="171450" algn="l">
                        <a:lnSpc>
                          <a:spcPct val="135000"/>
                        </a:lnSpc>
                        <a:spcBef>
                          <a:spcPts val="0"/>
                        </a:spcBef>
                        <a:spcAft>
                          <a:spcPts val="0"/>
                        </a:spcAft>
                      </a:pPr>
                      <a:r>
                        <a:rPr lang="ru-RU" sz="1600" dirty="0">
                          <a:latin typeface="Arial Narrow"/>
                          <a:ea typeface="Times New Roman"/>
                          <a:cs typeface="Courier New"/>
                        </a:rPr>
                        <a:t>Прочее </a:t>
                      </a:r>
                      <a:endParaRPr lang="en-US" sz="1600" dirty="0">
                        <a:latin typeface="Arial"/>
                        <a:ea typeface="Calibri"/>
                        <a:cs typeface="Times New Roman"/>
                      </a:endParaRPr>
                    </a:p>
                  </a:txBody>
                  <a:tcPr marL="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3</a:t>
                      </a:r>
                      <a:endParaRPr lang="en-US" sz="1600" dirty="0">
                        <a:latin typeface="Arial"/>
                        <a:ea typeface="Calibri"/>
                        <a:cs typeface="Times New Roman"/>
                      </a:endParaRPr>
                    </a:p>
                  </a:txBody>
                  <a:tcPr marL="360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1</a:t>
                      </a:r>
                      <a:endParaRPr lang="en-US" sz="1600" dirty="0">
                        <a:latin typeface="Arial"/>
                        <a:ea typeface="Calibri"/>
                        <a:cs typeface="Times New Roman"/>
                      </a:endParaRPr>
                    </a:p>
                  </a:txBody>
                  <a:tcPr marL="3600" marR="9525" marT="9525" marB="9525" anchor="ctr">
                    <a:solidFill>
                      <a:schemeClr val="bg1"/>
                    </a:solidFill>
                  </a:tcPr>
                </a:tc>
              </a:tr>
              <a:tr h="349753">
                <a:tc>
                  <a:txBody>
                    <a:bodyPr/>
                    <a:lstStyle/>
                    <a:p>
                      <a:pPr marL="0" marR="0" indent="171450" algn="l">
                        <a:lnSpc>
                          <a:spcPct val="135000"/>
                        </a:lnSpc>
                        <a:spcBef>
                          <a:spcPts val="0"/>
                        </a:spcBef>
                        <a:spcAft>
                          <a:spcPts val="0"/>
                        </a:spcAft>
                      </a:pPr>
                      <a:r>
                        <a:rPr lang="ru-RU" sz="1600" dirty="0">
                          <a:latin typeface="Arial Narrow"/>
                          <a:ea typeface="Times New Roman"/>
                          <a:cs typeface="Courier New"/>
                        </a:rPr>
                        <a:t>Воздержание из уважения к слабому пониманию </a:t>
                      </a:r>
                      <a:endParaRPr lang="en-US" sz="1600" dirty="0">
                        <a:latin typeface="Arial"/>
                        <a:ea typeface="Calibri"/>
                        <a:cs typeface="Times New Roman"/>
                      </a:endParaRPr>
                    </a:p>
                  </a:txBody>
                  <a:tcPr marL="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1</a:t>
                      </a:r>
                      <a:endParaRPr lang="en-US" sz="1600" dirty="0">
                        <a:latin typeface="Arial"/>
                        <a:ea typeface="Calibri"/>
                        <a:cs typeface="Times New Roman"/>
                      </a:endParaRPr>
                    </a:p>
                  </a:txBody>
                  <a:tcPr marL="3600" marR="9525" marT="9525" marB="9525" anchor="ctr">
                    <a:solidFill>
                      <a:schemeClr val="bg1"/>
                    </a:solidFill>
                  </a:tcPr>
                </a:tc>
                <a:tc>
                  <a:txBody>
                    <a:bodyPr/>
                    <a:lstStyle/>
                    <a:p>
                      <a:pPr marL="0" marR="0" indent="171450" algn="ctr">
                        <a:lnSpc>
                          <a:spcPct val="135000"/>
                        </a:lnSpc>
                        <a:spcBef>
                          <a:spcPts val="0"/>
                        </a:spcBef>
                        <a:spcAft>
                          <a:spcPts val="0"/>
                        </a:spcAft>
                      </a:pPr>
                      <a:r>
                        <a:rPr lang="en-US" sz="1600" dirty="0">
                          <a:latin typeface="Arial Narrow"/>
                          <a:ea typeface="Times New Roman"/>
                          <a:cs typeface="Courier New"/>
                        </a:rPr>
                        <a:t>0</a:t>
                      </a:r>
                      <a:endParaRPr lang="en-US" sz="1600" dirty="0">
                        <a:latin typeface="Arial"/>
                        <a:ea typeface="Calibri"/>
                        <a:cs typeface="Times New Roman"/>
                      </a:endParaRPr>
                    </a:p>
                  </a:txBody>
                  <a:tcPr marL="3600" marR="9525" marT="9525" marB="9525" anchor="ctr">
                    <a:solidFill>
                      <a:schemeClr val="bg1"/>
                    </a:solidFill>
                  </a:tcPr>
                </a:tc>
              </a:tr>
              <a:tr h="349753">
                <a:tc>
                  <a:txBody>
                    <a:bodyPr/>
                    <a:lstStyle/>
                    <a:p>
                      <a:pPr marL="0" marR="0" indent="171450" algn="l">
                        <a:lnSpc>
                          <a:spcPct val="135000"/>
                        </a:lnSpc>
                        <a:spcBef>
                          <a:spcPts val="0"/>
                        </a:spcBef>
                        <a:spcAft>
                          <a:spcPts val="0"/>
                        </a:spcAft>
                      </a:pPr>
                      <a:r>
                        <a:rPr lang="ru-RU" sz="1600" b="0" dirty="0">
                          <a:latin typeface="Arial Narrow"/>
                          <a:ea typeface="Times New Roman"/>
                          <a:cs typeface="Courier New"/>
                        </a:rPr>
                        <a:t>Всего</a:t>
                      </a:r>
                      <a:endParaRPr lang="en-US" sz="1600" b="0" dirty="0">
                        <a:latin typeface="Arial"/>
                        <a:ea typeface="Calibri"/>
                        <a:cs typeface="Times New Roman"/>
                      </a:endParaRPr>
                    </a:p>
                  </a:txBody>
                  <a:tcPr marL="3600" marR="9525" marT="9525" marB="9525" anchor="ctr">
                    <a:solidFill>
                      <a:schemeClr val="bg1"/>
                    </a:solidFill>
                  </a:tcPr>
                </a:tc>
                <a:tc>
                  <a:txBody>
                    <a:bodyPr/>
                    <a:lstStyle/>
                    <a:p>
                      <a:pPr marL="0" marR="0" indent="171450" algn="ctr">
                        <a:lnSpc>
                          <a:spcPct val="135000"/>
                        </a:lnSpc>
                        <a:spcBef>
                          <a:spcPts val="0"/>
                        </a:spcBef>
                        <a:spcAft>
                          <a:spcPts val="0"/>
                        </a:spcAft>
                      </a:pPr>
                      <a:r>
                        <a:rPr lang="en-US" sz="1600" b="0" dirty="0">
                          <a:latin typeface="Arial Narrow"/>
                          <a:ea typeface="Times New Roman"/>
                          <a:cs typeface="Courier New"/>
                        </a:rPr>
                        <a:t>228</a:t>
                      </a:r>
                      <a:endParaRPr lang="en-US" sz="1600" b="0" dirty="0">
                        <a:latin typeface="Arial"/>
                        <a:ea typeface="Calibri"/>
                        <a:cs typeface="Times New Roman"/>
                      </a:endParaRPr>
                    </a:p>
                  </a:txBody>
                  <a:tcPr marL="3600" marR="9525" marT="9525" marB="9525" anchor="ctr">
                    <a:solidFill>
                      <a:schemeClr val="bg1"/>
                    </a:solidFill>
                  </a:tcPr>
                </a:tc>
                <a:tc>
                  <a:txBody>
                    <a:bodyPr/>
                    <a:lstStyle/>
                    <a:p>
                      <a:pPr marL="0" marR="0" indent="171450" algn="ctr">
                        <a:lnSpc>
                          <a:spcPct val="135000"/>
                        </a:lnSpc>
                        <a:spcBef>
                          <a:spcPts val="0"/>
                        </a:spcBef>
                        <a:spcAft>
                          <a:spcPts val="0"/>
                        </a:spcAft>
                      </a:pPr>
                      <a:r>
                        <a:rPr lang="en-US" sz="1600" b="0" dirty="0">
                          <a:latin typeface="Arial Narrow"/>
                          <a:ea typeface="Times New Roman"/>
                          <a:cs typeface="Courier New"/>
                        </a:rPr>
                        <a:t>19</a:t>
                      </a:r>
                      <a:endParaRPr lang="en-US" sz="1600" b="0" dirty="0">
                        <a:latin typeface="Arial"/>
                        <a:ea typeface="Calibri"/>
                        <a:cs typeface="Times New Roman"/>
                      </a:endParaRPr>
                    </a:p>
                  </a:txBody>
                  <a:tcPr marL="3600" marR="9525" marT="9525" marB="9525" anchor="ctr">
                    <a:solidFill>
                      <a:schemeClr val="bg1"/>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1042988" y="908050"/>
            <a:ext cx="6985000" cy="4940300"/>
          </a:xfrm>
          <a:prstGeom prst="rect">
            <a:avLst/>
          </a:prstGeom>
          <a:solidFill>
            <a:schemeClr val="bg1">
              <a:alpha val="85097"/>
            </a:schemeClr>
          </a:solidFill>
          <a:ln w="9525">
            <a:noFill/>
            <a:miter lim="800000"/>
            <a:headEnd/>
            <a:tailEnd/>
          </a:ln>
        </p:spPr>
        <p:txBody>
          <a:bodyPr lIns="288000" tIns="252000">
            <a:spAutoFit/>
          </a:bodyPr>
          <a:lstStyle/>
          <a:p>
            <a:pPr>
              <a:lnSpc>
                <a:spcPts val="3700"/>
              </a:lnSpc>
            </a:pPr>
            <a:r>
              <a:rPr lang="ru-RU" sz="3600" u="sng"/>
              <a:t>МКБ-10</a:t>
            </a:r>
            <a:r>
              <a:rPr lang="ru-RU" sz="3600"/>
              <a:t> </a:t>
            </a:r>
            <a:endParaRPr lang="en-US" sz="3600"/>
          </a:p>
          <a:p>
            <a:pPr>
              <a:lnSpc>
                <a:spcPts val="3700"/>
              </a:lnSpc>
            </a:pPr>
            <a:endParaRPr lang="en-US" sz="3600"/>
          </a:p>
          <a:p>
            <a:pPr>
              <a:lnSpc>
                <a:spcPts val="3700"/>
              </a:lnSpc>
              <a:buFontTx/>
              <a:buChar char="-"/>
            </a:pPr>
            <a:r>
              <a:rPr lang="ru-RU" sz="3200"/>
              <a:t> Острая интоксикация,</a:t>
            </a:r>
            <a:r>
              <a:rPr lang="en-US" sz="3200"/>
              <a:t> </a:t>
            </a:r>
            <a:r>
              <a:rPr lang="ru-RU" sz="3200"/>
              <a:t>вызванная </a:t>
            </a:r>
            <a:r>
              <a:rPr lang="en-US" sz="3200"/>
              <a:t>	</a:t>
            </a:r>
            <a:r>
              <a:rPr lang="ru-RU" sz="3200"/>
              <a:t>употреблением</a:t>
            </a:r>
            <a:endParaRPr lang="en-US" sz="3200"/>
          </a:p>
          <a:p>
            <a:pPr>
              <a:lnSpc>
                <a:spcPts val="3700"/>
              </a:lnSpc>
            </a:pPr>
            <a:endParaRPr lang="en-US" sz="3200"/>
          </a:p>
          <a:p>
            <a:pPr>
              <a:lnSpc>
                <a:spcPts val="3700"/>
              </a:lnSpc>
              <a:buFontTx/>
              <a:buChar char="-"/>
            </a:pPr>
            <a:r>
              <a:rPr lang="en-US" sz="3200"/>
              <a:t> </a:t>
            </a:r>
            <a:r>
              <a:rPr lang="ru-RU" sz="3200"/>
              <a:t>Пагубное употребление с   </a:t>
            </a:r>
          </a:p>
          <a:p>
            <a:pPr>
              <a:lnSpc>
                <a:spcPts val="3700"/>
              </a:lnSpc>
            </a:pPr>
            <a:r>
              <a:rPr lang="ru-RU" sz="3200"/>
              <a:t>        вредными последствиями</a:t>
            </a:r>
            <a:endParaRPr lang="en-US" sz="3200"/>
          </a:p>
          <a:p>
            <a:pPr>
              <a:lnSpc>
                <a:spcPts val="3700"/>
              </a:lnSpc>
            </a:pPr>
            <a:endParaRPr lang="en-US" sz="3200"/>
          </a:p>
          <a:p>
            <a:pPr>
              <a:lnSpc>
                <a:spcPts val="3700"/>
              </a:lnSpc>
            </a:pPr>
            <a:r>
              <a:rPr lang="en-US" sz="3200"/>
              <a:t>- </a:t>
            </a:r>
            <a:r>
              <a:rPr lang="ru-RU" sz="3200"/>
              <a:t>Синдром зависимости</a:t>
            </a:r>
            <a:endParaRPr lang="en-US" sz="3200"/>
          </a:p>
          <a:p>
            <a:endParaRPr lang="en-US" sz="24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764704"/>
            <a:ext cx="6552728" cy="5737125"/>
          </a:xfrm>
          <a:prstGeom prst="rect">
            <a:avLst/>
          </a:prstGeom>
          <a:solidFill>
            <a:schemeClr val="bg1"/>
          </a:solidFill>
        </p:spPr>
        <p:txBody>
          <a:bodyPr wrap="square" tIns="180000" rtlCol="0">
            <a:spAutoFit/>
          </a:bodyPr>
          <a:lstStyle/>
          <a:p>
            <a:pPr>
              <a:lnSpc>
                <a:spcPts val="3400"/>
              </a:lnSpc>
            </a:pPr>
            <a:r>
              <a:rPr lang="ru-RU" sz="2600" dirty="0" smtClean="0"/>
              <a:t>А</a:t>
            </a:r>
            <a:r>
              <a:rPr lang="ru-RU" sz="2600" dirty="0"/>
              <a:t>. Должны иметься четкие данные, что употребление вещества обусловило (или в значительной мере способствовало) физические или психологические вредные изменения, включая нарушение суждений или дисфункциональное поведение, которое может привести к инвалидизации или неблагоприятно сказаться на межличностных отношениях.</a:t>
            </a:r>
            <a:endParaRPr lang="en-US" sz="2600" dirty="0"/>
          </a:p>
          <a:p>
            <a:pPr>
              <a:lnSpc>
                <a:spcPts val="3400"/>
              </a:lnSpc>
            </a:pPr>
            <a:r>
              <a:rPr lang="ru-RU" sz="2600" dirty="0"/>
              <a:t>Б. Природа вредных изменений должна быть выявляемой (и описанной</a:t>
            </a:r>
            <a:r>
              <a:rPr lang="ru-RU" sz="2600" dirty="0" smtClean="0"/>
              <a:t>). </a:t>
            </a:r>
            <a:r>
              <a:rPr lang="ru-RU" sz="2000" i="1" dirty="0" smtClean="0"/>
              <a:t>МКБ-10</a:t>
            </a:r>
            <a:endParaRPr lang="en-US" sz="2000" i="1" dirty="0"/>
          </a:p>
          <a:p>
            <a:endParaRPr lang="en-US" dirty="0"/>
          </a:p>
        </p:txBody>
      </p:sp>
      <p:sp>
        <p:nvSpPr>
          <p:cNvPr id="3" name="TextBox 2"/>
          <p:cNvSpPr txBox="1"/>
          <p:nvPr/>
        </p:nvSpPr>
        <p:spPr>
          <a:xfrm>
            <a:off x="251520" y="188640"/>
            <a:ext cx="8496944" cy="400110"/>
          </a:xfrm>
          <a:prstGeom prst="rect">
            <a:avLst/>
          </a:prstGeom>
          <a:solidFill>
            <a:schemeClr val="bg1"/>
          </a:solidFill>
        </p:spPr>
        <p:txBody>
          <a:bodyPr wrap="square" rtlCol="0">
            <a:spAutoFit/>
          </a:bodyPr>
          <a:lstStyle/>
          <a:p>
            <a:r>
              <a:rPr lang="ru-RU" sz="2000" dirty="0" smtClean="0"/>
              <a:t>Употребление с вредными последствиями</a:t>
            </a:r>
            <a:r>
              <a:rPr lang="en-US" sz="2000" dirty="0" smtClean="0"/>
              <a:t> </a:t>
            </a:r>
            <a:r>
              <a:rPr lang="en-US" b="1" dirty="0" smtClean="0"/>
              <a:t>-  </a:t>
            </a:r>
            <a:r>
              <a:rPr lang="en-US" sz="1400" dirty="0" smtClean="0"/>
              <a:t>Psychoactive substance abuse</a:t>
            </a:r>
            <a:endParaRPr lang="en-US" sz="1400" b="1" dirty="0"/>
          </a:p>
        </p:txBody>
      </p:sp>
      <p:sp>
        <p:nvSpPr>
          <p:cNvPr id="16" name="TextBox 15"/>
          <p:cNvSpPr txBox="1"/>
          <p:nvPr/>
        </p:nvSpPr>
        <p:spPr>
          <a:xfrm>
            <a:off x="7020272" y="764704"/>
            <a:ext cx="1800200" cy="5755422"/>
          </a:xfrm>
          <a:prstGeom prst="rect">
            <a:avLst/>
          </a:prstGeom>
          <a:solidFill>
            <a:schemeClr val="bg1"/>
          </a:solidFill>
        </p:spPr>
        <p:txBody>
          <a:bodyPr wrap="square" lIns="144000" rIns="180000" rtlCol="0">
            <a:spAutoFit/>
          </a:bodyPr>
          <a:lstStyle/>
          <a:p>
            <a:endParaRPr lang="en-US" sz="800" dirty="0" smtClean="0"/>
          </a:p>
          <a:p>
            <a:r>
              <a:rPr lang="en-US" sz="1500" dirty="0" smtClean="0"/>
              <a:t>A. There should be clear evidence that the use of the substance has caused (or contributed to ) physical or psychological harmful changes , including impaired judgment or dysfunctional behavior that can lead to disability or adversely affect relationships.</a:t>
            </a:r>
            <a:br>
              <a:rPr lang="en-US" sz="1500" dirty="0" smtClean="0"/>
            </a:br>
            <a:r>
              <a:rPr lang="en-US" sz="1500" dirty="0" smtClean="0"/>
              <a:t>B. Nature detrimental changes should be detectable ( and described )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6336704" cy="5762773"/>
          </a:xfrm>
          <a:prstGeom prst="rect">
            <a:avLst/>
          </a:prstGeom>
          <a:solidFill>
            <a:schemeClr val="bg1"/>
          </a:solidFill>
        </p:spPr>
        <p:txBody>
          <a:bodyPr wrap="square" lIns="180000" tIns="180000" rIns="108000" rtlCol="0">
            <a:spAutoFit/>
          </a:bodyPr>
          <a:lstStyle/>
          <a:p>
            <a:pPr>
              <a:lnSpc>
                <a:spcPts val="4100"/>
              </a:lnSpc>
            </a:pPr>
            <a:r>
              <a:rPr lang="ru-RU" sz="2600" dirty="0" smtClean="0"/>
              <a:t>В. Характер употребления сохранялся на протяжении по меньшей мере одного месяца или периодически повторялся в предыдущие 12 месяцев.</a:t>
            </a:r>
            <a:endParaRPr lang="en-US" sz="2600" dirty="0" smtClean="0"/>
          </a:p>
          <a:p>
            <a:pPr>
              <a:lnSpc>
                <a:spcPts val="4100"/>
              </a:lnSpc>
            </a:pPr>
            <a:r>
              <a:rPr lang="ru-RU" sz="2600" dirty="0" smtClean="0"/>
              <a:t>Г. Расстройство не отвечает критериям любого другого психического или поведенческого расстройства, относящегося к тому ,же препарату в тот же период времени (за исключением острой интоксикации).</a:t>
            </a:r>
            <a:endParaRPr lang="en-US" sz="2600" dirty="0" smtClean="0"/>
          </a:p>
          <a:p>
            <a:endParaRPr lang="en-US" dirty="0"/>
          </a:p>
        </p:txBody>
      </p:sp>
      <p:sp>
        <p:nvSpPr>
          <p:cNvPr id="3" name="TextBox 2"/>
          <p:cNvSpPr txBox="1"/>
          <p:nvPr/>
        </p:nvSpPr>
        <p:spPr>
          <a:xfrm>
            <a:off x="6876256" y="671691"/>
            <a:ext cx="1872208" cy="5767902"/>
          </a:xfrm>
          <a:prstGeom prst="rect">
            <a:avLst/>
          </a:prstGeom>
          <a:solidFill>
            <a:schemeClr val="bg1"/>
          </a:solidFill>
        </p:spPr>
        <p:txBody>
          <a:bodyPr wrap="square" tIns="144000" bIns="108000" rtlCol="0">
            <a:spAutoFit/>
          </a:bodyPr>
          <a:lstStyle/>
          <a:p>
            <a:r>
              <a:rPr lang="en-US" dirty="0" smtClean="0"/>
              <a:t>B. Nature of use persisted for at least one month or periodically repeated in the previous 12 months.</a:t>
            </a:r>
            <a:br>
              <a:rPr lang="en-US" dirty="0" smtClean="0"/>
            </a:br>
            <a:r>
              <a:rPr lang="en-US" dirty="0" smtClean="0"/>
              <a:t>G. disorder does not meet the criteria of any other mental or behavioral disorders related to that same drug in the same period of time (except acute intoxication).</a:t>
            </a:r>
          </a:p>
          <a:p>
            <a:endParaRPr lang="en-US" dirty="0"/>
          </a:p>
        </p:txBody>
      </p:sp>
      <p:sp>
        <p:nvSpPr>
          <p:cNvPr id="4" name="TextBox 3"/>
          <p:cNvSpPr txBox="1"/>
          <p:nvPr/>
        </p:nvSpPr>
        <p:spPr>
          <a:xfrm>
            <a:off x="395536" y="188640"/>
            <a:ext cx="8352928" cy="400110"/>
          </a:xfrm>
          <a:prstGeom prst="rect">
            <a:avLst/>
          </a:prstGeom>
          <a:solidFill>
            <a:schemeClr val="bg1"/>
          </a:solidFill>
        </p:spPr>
        <p:txBody>
          <a:bodyPr wrap="square" rtlCol="0">
            <a:spAutoFit/>
          </a:bodyPr>
          <a:lstStyle/>
          <a:p>
            <a:r>
              <a:rPr lang="ru-RU" sz="2000" dirty="0" smtClean="0"/>
              <a:t>Употребление с вредными последствиями</a:t>
            </a:r>
            <a:r>
              <a:rPr lang="en-US" sz="2000" dirty="0" smtClean="0"/>
              <a:t> </a:t>
            </a:r>
            <a:r>
              <a:rPr lang="en-US" sz="1400" dirty="0" smtClean="0"/>
              <a:t>substance abuse</a:t>
            </a:r>
            <a:endParaRPr lang="en-US" sz="14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16216" y="692696"/>
            <a:ext cx="2304256" cy="5847755"/>
          </a:xfrm>
          <a:prstGeom prst="rect">
            <a:avLst/>
          </a:prstGeom>
          <a:solidFill>
            <a:schemeClr val="bg1"/>
          </a:solidFill>
        </p:spPr>
        <p:txBody>
          <a:bodyPr wrap="square" rtlCol="0">
            <a:spAutoFit/>
          </a:bodyPr>
          <a:lstStyle/>
          <a:p>
            <a:r>
              <a:rPr lang="en-US" sz="1700" dirty="0" smtClean="0">
                <a:latin typeface="+mj-lt"/>
              </a:rPr>
              <a:t>Three or more of the following symptoms must occur simultaneously for 1 month , or if persist for shorter periods are periodically repeated during 12 months</a:t>
            </a:r>
            <a:br>
              <a:rPr lang="en-US" sz="1700" dirty="0" smtClean="0">
                <a:latin typeface="+mj-lt"/>
              </a:rPr>
            </a:br>
            <a:r>
              <a:rPr lang="en-US" sz="1700" dirty="0" smtClean="0">
                <a:latin typeface="+mj-lt"/>
              </a:rPr>
              <a:t>1 ) a strong desire or sense of strong desire to take the substance;</a:t>
            </a:r>
            <a:br>
              <a:rPr lang="en-US" sz="1700" dirty="0" smtClean="0">
                <a:latin typeface="+mj-lt"/>
              </a:rPr>
            </a:br>
            <a:r>
              <a:rPr lang="en-US" sz="1700" dirty="0" smtClean="0">
                <a:latin typeface="+mj-lt"/>
              </a:rPr>
              <a:t>2) impaired ability to control the use of substance : its beginning, end , or dose , as evidenced by the consumption of large quantities and over a period of time greater than intended , or unsuccessful efforts and constant desire to reduce or control substance use</a:t>
            </a:r>
            <a:endParaRPr lang="en-US" sz="1700" dirty="0">
              <a:latin typeface="+mj-lt"/>
            </a:endParaRPr>
          </a:p>
        </p:txBody>
      </p:sp>
      <p:sp>
        <p:nvSpPr>
          <p:cNvPr id="3" name="TextBox 2"/>
          <p:cNvSpPr txBox="1"/>
          <p:nvPr/>
        </p:nvSpPr>
        <p:spPr>
          <a:xfrm>
            <a:off x="251520" y="188640"/>
            <a:ext cx="8568952" cy="374906"/>
          </a:xfrm>
          <a:prstGeom prst="rect">
            <a:avLst/>
          </a:prstGeom>
          <a:solidFill>
            <a:schemeClr val="bg1"/>
          </a:solidFill>
        </p:spPr>
        <p:txBody>
          <a:bodyPr wrap="square" lIns="180000" tIns="0" bIns="36000" rtlCol="0">
            <a:spAutoFit/>
          </a:bodyPr>
          <a:lstStyle/>
          <a:p>
            <a:r>
              <a:rPr lang="ru-RU" sz="2200" dirty="0" smtClean="0"/>
              <a:t>Синдром зависимости</a:t>
            </a:r>
            <a:r>
              <a:rPr lang="en-US" sz="2200" dirty="0" smtClean="0"/>
              <a:t> - </a:t>
            </a:r>
            <a:r>
              <a:rPr lang="ru-RU" sz="2200" dirty="0" smtClean="0"/>
              <a:t> </a:t>
            </a:r>
            <a:r>
              <a:rPr lang="en-US" dirty="0" smtClean="0"/>
              <a:t>Dependence syndrome</a:t>
            </a:r>
            <a:endParaRPr lang="en-US" dirty="0"/>
          </a:p>
        </p:txBody>
      </p:sp>
      <p:sp>
        <p:nvSpPr>
          <p:cNvPr id="4" name="TextBox 3"/>
          <p:cNvSpPr txBox="1"/>
          <p:nvPr/>
        </p:nvSpPr>
        <p:spPr>
          <a:xfrm>
            <a:off x="251520" y="692696"/>
            <a:ext cx="6120680" cy="5904655"/>
          </a:xfrm>
          <a:prstGeom prst="rect">
            <a:avLst/>
          </a:prstGeom>
          <a:solidFill>
            <a:schemeClr val="bg1"/>
          </a:solidFill>
        </p:spPr>
        <p:txBody>
          <a:bodyPr wrap="square" lIns="144000" tIns="108000" bIns="36000" rtlCol="0">
            <a:spAutoFit/>
          </a:bodyPr>
          <a:lstStyle/>
          <a:p>
            <a:r>
              <a:rPr lang="ru-RU" sz="2400" dirty="0" smtClean="0">
                <a:latin typeface="+mj-lt"/>
              </a:rPr>
              <a:t>Три </a:t>
            </a:r>
            <a:r>
              <a:rPr lang="ru-RU" sz="2400" dirty="0">
                <a:latin typeface="+mj-lt"/>
              </a:rPr>
              <a:t>или более из числа следующих проявлений должны возникать одновременно на протяжении 1 месяца или, если они сохраняются на более короткие периоды, периодически повторяться в течение 12 месяцев</a:t>
            </a:r>
            <a:endParaRPr lang="en-US" sz="2400" dirty="0">
              <a:latin typeface="+mj-lt"/>
            </a:endParaRPr>
          </a:p>
          <a:p>
            <a:r>
              <a:rPr lang="ru-RU" sz="2400" dirty="0">
                <a:latin typeface="+mj-lt"/>
              </a:rPr>
              <a:t>1) сильное </a:t>
            </a:r>
            <a:r>
              <a:rPr lang="ru-RU" sz="2400" b="1" i="1" dirty="0">
                <a:solidFill>
                  <a:schemeClr val="accent6">
                    <a:lumMod val="50000"/>
                  </a:schemeClr>
                </a:solidFill>
                <a:latin typeface="+mj-lt"/>
              </a:rPr>
              <a:t>желание</a:t>
            </a:r>
            <a:r>
              <a:rPr lang="ru-RU" sz="2400" dirty="0">
                <a:latin typeface="+mj-lt"/>
              </a:rPr>
              <a:t> или </a:t>
            </a:r>
            <a:r>
              <a:rPr lang="ru-RU" sz="2400" dirty="0">
                <a:solidFill>
                  <a:schemeClr val="accent6">
                    <a:lumMod val="50000"/>
                  </a:schemeClr>
                </a:solidFill>
                <a:latin typeface="+mj-lt"/>
              </a:rPr>
              <a:t>чувство</a:t>
            </a:r>
            <a:r>
              <a:rPr lang="ru-RU" sz="2400" dirty="0">
                <a:latin typeface="+mj-lt"/>
              </a:rPr>
              <a:t> насильственной тяги к приему вещества,</a:t>
            </a:r>
            <a:endParaRPr lang="en-US" sz="2400" dirty="0">
              <a:latin typeface="+mj-lt"/>
            </a:endParaRPr>
          </a:p>
          <a:p>
            <a:r>
              <a:rPr lang="ru-RU" sz="2400" dirty="0">
                <a:latin typeface="+mj-lt"/>
              </a:rPr>
              <a:t>2) нарушенная </a:t>
            </a:r>
            <a:r>
              <a:rPr lang="ru-RU" sz="2400" b="1" i="1" dirty="0">
                <a:solidFill>
                  <a:schemeClr val="accent6">
                    <a:lumMod val="50000"/>
                  </a:schemeClr>
                </a:solidFill>
                <a:latin typeface="+mj-lt"/>
              </a:rPr>
              <a:t>способность контролировать </a:t>
            </a:r>
            <a:r>
              <a:rPr lang="ru-RU" sz="2400" dirty="0">
                <a:latin typeface="+mj-lt"/>
              </a:rPr>
              <a:t>прием вещества: его начало, окончание или дозу, о чем свидетельствуют потребление веществ в больших количествах и на протяжении периода времени</a:t>
            </a:r>
            <a:r>
              <a:rPr lang="ru-RU" sz="2400" b="1" dirty="0">
                <a:solidFill>
                  <a:schemeClr val="accent6">
                    <a:lumMod val="50000"/>
                  </a:schemeClr>
                </a:solidFill>
                <a:latin typeface="+mj-lt"/>
              </a:rPr>
              <a:t> </a:t>
            </a:r>
            <a:r>
              <a:rPr lang="ru-RU" sz="2400" b="1" i="1" dirty="0">
                <a:solidFill>
                  <a:schemeClr val="accent6">
                    <a:lumMod val="50000"/>
                  </a:schemeClr>
                </a:solidFill>
                <a:latin typeface="+mj-lt"/>
              </a:rPr>
              <a:t>большего</a:t>
            </a:r>
            <a:r>
              <a:rPr lang="ru-RU" sz="2400" dirty="0">
                <a:latin typeface="+mj-lt"/>
              </a:rPr>
              <a:t>, чем намеревалось, или </a:t>
            </a:r>
            <a:r>
              <a:rPr lang="ru-RU" sz="2400" b="1" i="1" dirty="0">
                <a:solidFill>
                  <a:schemeClr val="accent6">
                    <a:lumMod val="50000"/>
                  </a:schemeClr>
                </a:solidFill>
                <a:latin typeface="+mj-lt"/>
              </a:rPr>
              <a:t>безуспешные</a:t>
            </a:r>
            <a:r>
              <a:rPr lang="ru-RU" sz="2400" dirty="0">
                <a:latin typeface="+mj-lt"/>
              </a:rPr>
              <a:t> попытки и постоянное желание сократить или контролировать употребление </a:t>
            </a:r>
            <a:r>
              <a:rPr lang="ru-RU" sz="2400" dirty="0" smtClean="0">
                <a:latin typeface="+mj-lt"/>
              </a:rPr>
              <a:t>вещества</a:t>
            </a:r>
            <a:endParaRPr lang="en-US" sz="800" dirty="0"/>
          </a:p>
          <a:p>
            <a:endParaRPr lang="en-US" sz="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755650" y="404813"/>
            <a:ext cx="7632700" cy="461962"/>
          </a:xfrm>
          <a:prstGeom prst="rect">
            <a:avLst/>
          </a:prstGeom>
          <a:solidFill>
            <a:schemeClr val="bg1"/>
          </a:solidFill>
          <a:ln w="9525">
            <a:noFill/>
            <a:miter lim="800000"/>
            <a:headEnd/>
            <a:tailEnd/>
          </a:ln>
        </p:spPr>
        <p:txBody>
          <a:bodyPr>
            <a:spAutoFit/>
          </a:bodyPr>
          <a:lstStyle/>
          <a:p>
            <a:r>
              <a:rPr lang="ru-RU" sz="2400"/>
              <a:t>Концентрация Алкоголя в Крови – КАК</a:t>
            </a:r>
            <a:endParaRPr lang="en-US" sz="2400"/>
          </a:p>
        </p:txBody>
      </p:sp>
      <p:graphicFrame>
        <p:nvGraphicFramePr>
          <p:cNvPr id="4" name="Table 3"/>
          <p:cNvGraphicFramePr>
            <a:graphicFrameLocks noGrp="1"/>
          </p:cNvGraphicFramePr>
          <p:nvPr/>
        </p:nvGraphicFramePr>
        <p:xfrm>
          <a:off x="755650" y="1052513"/>
          <a:ext cx="7561485" cy="5561893"/>
        </p:xfrm>
        <a:graphic>
          <a:graphicData uri="http://schemas.openxmlformats.org/drawingml/2006/table">
            <a:tbl>
              <a:tblPr>
                <a:tableStyleId>{BC89EF96-8CEA-46FF-86C4-4CE0E7609802}</a:tableStyleId>
              </a:tblPr>
              <a:tblGrid>
                <a:gridCol w="2069166"/>
                <a:gridCol w="1396515"/>
                <a:gridCol w="4095804"/>
              </a:tblGrid>
              <a:tr h="731059">
                <a:tc>
                  <a:txBody>
                    <a:bodyPr/>
                    <a:lstStyle/>
                    <a:p>
                      <a:pPr marL="0" marR="0">
                        <a:lnSpc>
                          <a:spcPct val="120000"/>
                        </a:lnSpc>
                        <a:spcBef>
                          <a:spcPts val="0"/>
                        </a:spcBef>
                        <a:spcAft>
                          <a:spcPts val="0"/>
                        </a:spcAft>
                      </a:pPr>
                      <a:r>
                        <a:rPr lang="ru-RU" sz="2000" dirty="0"/>
                        <a:t>Стадии</a:t>
                      </a:r>
                      <a:endParaRPr lang="en-US" sz="2000" dirty="0"/>
                    </a:p>
                    <a:p>
                      <a:pPr marL="0" marR="0">
                        <a:lnSpc>
                          <a:spcPct val="120000"/>
                        </a:lnSpc>
                        <a:spcBef>
                          <a:spcPts val="0"/>
                        </a:spcBef>
                        <a:spcAft>
                          <a:spcPts val="0"/>
                        </a:spcAft>
                      </a:pPr>
                      <a:r>
                        <a:rPr lang="en-US" sz="2000" dirty="0"/>
                        <a:t> </a:t>
                      </a:r>
                      <a:endParaRPr lang="en-US" sz="2000" dirty="0">
                        <a:latin typeface="Arial"/>
                        <a:ea typeface="Calibri"/>
                        <a:cs typeface="Times New Roman"/>
                      </a:endParaRPr>
                    </a:p>
                  </a:txBody>
                  <a:tcPr marL="108000" marR="72000" marT="108000" marB="27305">
                    <a:solidFill>
                      <a:schemeClr val="bg1"/>
                    </a:solidFill>
                  </a:tcPr>
                </a:tc>
                <a:tc>
                  <a:txBody>
                    <a:bodyPr/>
                    <a:lstStyle/>
                    <a:p>
                      <a:pPr marL="0" marR="0">
                        <a:lnSpc>
                          <a:spcPct val="120000"/>
                        </a:lnSpc>
                        <a:spcBef>
                          <a:spcPts val="0"/>
                        </a:spcBef>
                        <a:spcAft>
                          <a:spcPts val="0"/>
                        </a:spcAft>
                      </a:pPr>
                      <a:r>
                        <a:rPr lang="ru-RU" sz="2000" dirty="0"/>
                        <a:t>КАК</a:t>
                      </a:r>
                      <a:endParaRPr lang="en-US" sz="2000" dirty="0"/>
                    </a:p>
                    <a:p>
                      <a:pPr marL="0" marR="0">
                        <a:lnSpc>
                          <a:spcPct val="120000"/>
                        </a:lnSpc>
                        <a:spcBef>
                          <a:spcPts val="0"/>
                        </a:spcBef>
                        <a:spcAft>
                          <a:spcPts val="0"/>
                        </a:spcAft>
                      </a:pPr>
                      <a:r>
                        <a:rPr lang="en-US" sz="2000" dirty="0"/>
                        <a:t> </a:t>
                      </a:r>
                      <a:endParaRPr lang="en-US" sz="2000" dirty="0">
                        <a:latin typeface="Arial"/>
                        <a:ea typeface="Calibri"/>
                        <a:cs typeface="Times New Roman"/>
                      </a:endParaRPr>
                    </a:p>
                  </a:txBody>
                  <a:tcPr marL="108000" marR="72000" marT="108000" marB="27305">
                    <a:solidFill>
                      <a:schemeClr val="bg1"/>
                    </a:solidFill>
                  </a:tcPr>
                </a:tc>
                <a:tc>
                  <a:txBody>
                    <a:bodyPr/>
                    <a:lstStyle/>
                    <a:p>
                      <a:pPr marL="0" marR="0">
                        <a:lnSpc>
                          <a:spcPct val="120000"/>
                        </a:lnSpc>
                        <a:spcBef>
                          <a:spcPts val="0"/>
                        </a:spcBef>
                        <a:spcAft>
                          <a:spcPts val="0"/>
                        </a:spcAft>
                      </a:pPr>
                      <a:r>
                        <a:rPr lang="ru-RU" sz="2000"/>
                        <a:t>Вероятное влияние</a:t>
                      </a:r>
                      <a:endParaRPr lang="en-US" sz="2000"/>
                    </a:p>
                    <a:p>
                      <a:pPr marL="0" marR="0">
                        <a:lnSpc>
                          <a:spcPct val="120000"/>
                        </a:lnSpc>
                        <a:spcBef>
                          <a:spcPts val="0"/>
                        </a:spcBef>
                        <a:spcAft>
                          <a:spcPts val="0"/>
                        </a:spcAft>
                      </a:pPr>
                      <a:r>
                        <a:rPr lang="en-US" sz="2000"/>
                        <a:t> </a:t>
                      </a:r>
                      <a:endParaRPr lang="en-US" sz="2000">
                        <a:latin typeface="Arial"/>
                        <a:ea typeface="Calibri"/>
                        <a:cs typeface="Times New Roman"/>
                      </a:endParaRPr>
                    </a:p>
                  </a:txBody>
                  <a:tcPr marL="108000" marR="72000" marT="108000" marB="27305">
                    <a:solidFill>
                      <a:schemeClr val="bg1"/>
                    </a:solidFill>
                  </a:tcPr>
                </a:tc>
              </a:tr>
              <a:tr h="1501158">
                <a:tc>
                  <a:txBody>
                    <a:bodyPr/>
                    <a:lstStyle/>
                    <a:p>
                      <a:pPr marL="0" marR="0">
                        <a:lnSpc>
                          <a:spcPct val="120000"/>
                        </a:lnSpc>
                        <a:spcBef>
                          <a:spcPts val="0"/>
                        </a:spcBef>
                        <a:spcAft>
                          <a:spcPts val="0"/>
                        </a:spcAft>
                      </a:pPr>
                      <a:r>
                        <a:rPr lang="ru-RU" sz="2000" dirty="0"/>
                        <a:t>Чувство благополучия</a:t>
                      </a:r>
                      <a:endParaRPr lang="en-US" sz="2000" dirty="0"/>
                    </a:p>
                    <a:p>
                      <a:pPr marL="0" marR="0">
                        <a:lnSpc>
                          <a:spcPct val="120000"/>
                        </a:lnSpc>
                        <a:spcBef>
                          <a:spcPts val="0"/>
                        </a:spcBef>
                        <a:spcAft>
                          <a:spcPts val="0"/>
                        </a:spcAft>
                      </a:pPr>
                      <a:r>
                        <a:rPr lang="en-US" sz="2000" dirty="0"/>
                        <a:t> </a:t>
                      </a:r>
                      <a:endParaRPr lang="en-US" sz="2000" dirty="0">
                        <a:latin typeface="Arial"/>
                        <a:ea typeface="Calibri"/>
                        <a:cs typeface="Times New Roman"/>
                      </a:endParaRPr>
                    </a:p>
                  </a:txBody>
                  <a:tcPr marL="108000" marR="72000" marT="108000" marB="27305">
                    <a:solidFill>
                      <a:schemeClr val="bg1"/>
                    </a:solidFill>
                  </a:tcPr>
                </a:tc>
                <a:tc>
                  <a:txBody>
                    <a:bodyPr/>
                    <a:lstStyle/>
                    <a:p>
                      <a:pPr marL="0" marR="0">
                        <a:lnSpc>
                          <a:spcPct val="120000"/>
                        </a:lnSpc>
                        <a:spcBef>
                          <a:spcPts val="0"/>
                        </a:spcBef>
                        <a:spcAft>
                          <a:spcPts val="0"/>
                        </a:spcAft>
                      </a:pPr>
                      <a:r>
                        <a:rPr lang="ru-RU" sz="2000" dirty="0"/>
                        <a:t>До</a:t>
                      </a:r>
                      <a:r>
                        <a:rPr lang="en-US" sz="2000" dirty="0"/>
                        <a:t>.05 </a:t>
                      </a:r>
                      <a:r>
                        <a:rPr lang="ru-RU" sz="2000" dirty="0"/>
                        <a:t>г</a:t>
                      </a:r>
                      <a:r>
                        <a:rPr lang="en-US" sz="2000" dirty="0"/>
                        <a:t>%</a:t>
                      </a:r>
                    </a:p>
                    <a:p>
                      <a:pPr marL="0" marR="0">
                        <a:lnSpc>
                          <a:spcPct val="120000"/>
                        </a:lnSpc>
                        <a:spcBef>
                          <a:spcPts val="0"/>
                        </a:spcBef>
                        <a:spcAft>
                          <a:spcPts val="0"/>
                        </a:spcAft>
                      </a:pPr>
                      <a:r>
                        <a:rPr lang="en-US" sz="2000" dirty="0"/>
                        <a:t> </a:t>
                      </a:r>
                      <a:endParaRPr lang="en-US" sz="2000" dirty="0">
                        <a:latin typeface="Arial"/>
                        <a:ea typeface="Calibri"/>
                        <a:cs typeface="Times New Roman"/>
                      </a:endParaRPr>
                    </a:p>
                  </a:txBody>
                  <a:tcPr marL="108000" marR="72000" marT="108000" marB="27305">
                    <a:solidFill>
                      <a:schemeClr val="bg1"/>
                    </a:solidFill>
                  </a:tcPr>
                </a:tc>
                <a:tc>
                  <a:txBody>
                    <a:bodyPr/>
                    <a:lstStyle/>
                    <a:p>
                      <a:pPr marL="342900" marR="0" lvl="0" indent="-342900">
                        <a:lnSpc>
                          <a:spcPct val="120000"/>
                        </a:lnSpc>
                        <a:spcBef>
                          <a:spcPts val="0"/>
                        </a:spcBef>
                        <a:spcAft>
                          <a:spcPts val="0"/>
                        </a:spcAft>
                        <a:buSzPts val="1000"/>
                        <a:buFont typeface="Symbol"/>
                        <a:buChar char=""/>
                        <a:tabLst>
                          <a:tab pos="457200" algn="l"/>
                        </a:tabLst>
                      </a:pPr>
                      <a:r>
                        <a:rPr lang="ru-RU" sz="2000" dirty="0"/>
                        <a:t>Разговорчивый</a:t>
                      </a:r>
                      <a:endParaRPr lang="en-US" sz="2000" dirty="0"/>
                    </a:p>
                    <a:p>
                      <a:pPr marL="342900" marR="0" lvl="0" indent="-342900">
                        <a:lnSpc>
                          <a:spcPct val="120000"/>
                        </a:lnSpc>
                        <a:spcBef>
                          <a:spcPts val="0"/>
                        </a:spcBef>
                        <a:spcAft>
                          <a:spcPts val="0"/>
                        </a:spcAft>
                        <a:buSzPts val="1000"/>
                        <a:buFont typeface="Symbol"/>
                        <a:buChar char=""/>
                        <a:tabLst>
                          <a:tab pos="457200" algn="l"/>
                        </a:tabLst>
                      </a:pPr>
                      <a:r>
                        <a:rPr lang="ru-RU" sz="2000" dirty="0"/>
                        <a:t>Расслабленный</a:t>
                      </a:r>
                      <a:endParaRPr lang="en-US" sz="2000" dirty="0"/>
                    </a:p>
                    <a:p>
                      <a:pPr marL="342900" marR="0" lvl="0" indent="-342900">
                        <a:lnSpc>
                          <a:spcPct val="120000"/>
                        </a:lnSpc>
                        <a:spcBef>
                          <a:spcPts val="0"/>
                        </a:spcBef>
                        <a:spcAft>
                          <a:spcPts val="0"/>
                        </a:spcAft>
                        <a:buSzPts val="1000"/>
                        <a:buFont typeface="Symbol"/>
                        <a:buChar char=""/>
                        <a:tabLst>
                          <a:tab pos="457200" algn="l"/>
                        </a:tabLst>
                      </a:pPr>
                      <a:r>
                        <a:rPr lang="ru-RU" sz="2000" dirty="0"/>
                        <a:t>Более уверенный </a:t>
                      </a:r>
                      <a:endParaRPr lang="en-US" sz="2000" dirty="0"/>
                    </a:p>
                    <a:p>
                      <a:pPr marL="0" marR="0">
                        <a:lnSpc>
                          <a:spcPct val="120000"/>
                        </a:lnSpc>
                        <a:spcBef>
                          <a:spcPts val="0"/>
                        </a:spcBef>
                        <a:spcAft>
                          <a:spcPts val="0"/>
                        </a:spcAft>
                      </a:pPr>
                      <a:r>
                        <a:rPr lang="en-US" sz="2000" dirty="0"/>
                        <a:t> </a:t>
                      </a:r>
                      <a:endParaRPr lang="en-US" sz="2000" dirty="0">
                        <a:latin typeface="Arial"/>
                        <a:ea typeface="Calibri"/>
                        <a:cs typeface="Times New Roman"/>
                      </a:endParaRPr>
                    </a:p>
                  </a:txBody>
                  <a:tcPr marL="108000" marR="72000" marT="108000" marB="27305">
                    <a:solidFill>
                      <a:schemeClr val="bg1"/>
                    </a:solidFill>
                  </a:tcPr>
                </a:tc>
              </a:tr>
              <a:tr h="3096723">
                <a:tc>
                  <a:txBody>
                    <a:bodyPr/>
                    <a:lstStyle/>
                    <a:p>
                      <a:pPr marL="0" marR="0">
                        <a:lnSpc>
                          <a:spcPct val="120000"/>
                        </a:lnSpc>
                        <a:spcBef>
                          <a:spcPts val="0"/>
                        </a:spcBef>
                        <a:spcAft>
                          <a:spcPts val="0"/>
                        </a:spcAft>
                      </a:pPr>
                      <a:r>
                        <a:rPr lang="ru-RU" sz="2000"/>
                        <a:t>Почти рискованное</a:t>
                      </a:r>
                      <a:endParaRPr lang="en-US" sz="2000"/>
                    </a:p>
                    <a:p>
                      <a:pPr marL="0" marR="0">
                        <a:lnSpc>
                          <a:spcPct val="120000"/>
                        </a:lnSpc>
                        <a:spcBef>
                          <a:spcPts val="0"/>
                        </a:spcBef>
                        <a:spcAft>
                          <a:spcPts val="0"/>
                        </a:spcAft>
                      </a:pPr>
                      <a:r>
                        <a:rPr lang="en-US" sz="2000"/>
                        <a:t> </a:t>
                      </a:r>
                      <a:endParaRPr lang="en-US" sz="2000">
                        <a:latin typeface="Arial"/>
                        <a:ea typeface="Calibri"/>
                        <a:cs typeface="Times New Roman"/>
                      </a:endParaRPr>
                    </a:p>
                  </a:txBody>
                  <a:tcPr marL="108000" marR="72000" marT="108000" marB="27305">
                    <a:solidFill>
                      <a:schemeClr val="bg1"/>
                    </a:solidFill>
                  </a:tcPr>
                </a:tc>
                <a:tc>
                  <a:txBody>
                    <a:bodyPr/>
                    <a:lstStyle/>
                    <a:p>
                      <a:pPr marL="0" marR="0">
                        <a:lnSpc>
                          <a:spcPct val="120000"/>
                        </a:lnSpc>
                        <a:spcBef>
                          <a:spcPts val="0"/>
                        </a:spcBef>
                        <a:spcAft>
                          <a:spcPts val="0"/>
                        </a:spcAft>
                      </a:pPr>
                      <a:r>
                        <a:rPr lang="en-US" sz="2000" dirty="0"/>
                        <a:t>.05-.08 </a:t>
                      </a:r>
                      <a:r>
                        <a:rPr lang="ru-RU" sz="2000" dirty="0"/>
                        <a:t>г</a:t>
                      </a:r>
                      <a:r>
                        <a:rPr lang="en-US" sz="2000" dirty="0"/>
                        <a:t>%</a:t>
                      </a:r>
                    </a:p>
                    <a:p>
                      <a:pPr marL="0" marR="0">
                        <a:lnSpc>
                          <a:spcPct val="120000"/>
                        </a:lnSpc>
                        <a:spcBef>
                          <a:spcPts val="0"/>
                        </a:spcBef>
                        <a:spcAft>
                          <a:spcPts val="0"/>
                        </a:spcAft>
                      </a:pPr>
                      <a:r>
                        <a:rPr lang="en-US" sz="2000" dirty="0"/>
                        <a:t> </a:t>
                      </a:r>
                      <a:endParaRPr lang="en-US" sz="2000" dirty="0">
                        <a:latin typeface="Arial"/>
                        <a:ea typeface="Calibri"/>
                        <a:cs typeface="Times New Roman"/>
                      </a:endParaRPr>
                    </a:p>
                  </a:txBody>
                  <a:tcPr marL="108000" marR="72000" marT="108000" marB="27305">
                    <a:solidFill>
                      <a:schemeClr val="bg1"/>
                    </a:solidFill>
                  </a:tcPr>
                </a:tc>
                <a:tc>
                  <a:txBody>
                    <a:bodyPr/>
                    <a:lstStyle/>
                    <a:p>
                      <a:pPr marL="342900" marR="0" lvl="0" indent="-342900">
                        <a:lnSpc>
                          <a:spcPct val="120000"/>
                        </a:lnSpc>
                        <a:spcBef>
                          <a:spcPts val="0"/>
                        </a:spcBef>
                        <a:spcAft>
                          <a:spcPts val="0"/>
                        </a:spcAft>
                        <a:buSzPts val="1000"/>
                        <a:buFont typeface="Symbol"/>
                        <a:buChar char=""/>
                        <a:tabLst>
                          <a:tab pos="457200" algn="l"/>
                        </a:tabLst>
                      </a:pPr>
                      <a:r>
                        <a:rPr lang="ru-RU" sz="2000" dirty="0"/>
                        <a:t>Разговорчивый</a:t>
                      </a:r>
                      <a:endParaRPr lang="en-US" sz="2000" dirty="0"/>
                    </a:p>
                    <a:p>
                      <a:pPr marL="342900" marR="0" lvl="0" indent="-342900">
                        <a:lnSpc>
                          <a:spcPct val="120000"/>
                        </a:lnSpc>
                        <a:spcBef>
                          <a:spcPts val="0"/>
                        </a:spcBef>
                        <a:spcAft>
                          <a:spcPts val="0"/>
                        </a:spcAft>
                        <a:buSzPts val="1000"/>
                        <a:buFont typeface="Symbol"/>
                        <a:buChar char=""/>
                        <a:tabLst>
                          <a:tab pos="457200" algn="l"/>
                        </a:tabLst>
                      </a:pPr>
                      <a:r>
                        <a:rPr lang="ru-RU" sz="2000" dirty="0"/>
                        <a:t>Ведет себя самоуверенно и чувствует самоуверенность</a:t>
                      </a:r>
                      <a:endParaRPr lang="en-US" sz="2000" dirty="0"/>
                    </a:p>
                    <a:p>
                      <a:pPr marL="342900" marR="0" lvl="0" indent="-342900">
                        <a:lnSpc>
                          <a:spcPct val="120000"/>
                        </a:lnSpc>
                        <a:spcBef>
                          <a:spcPts val="0"/>
                        </a:spcBef>
                        <a:spcAft>
                          <a:spcPts val="0"/>
                        </a:spcAft>
                        <a:buSzPts val="1000"/>
                        <a:buFont typeface="Symbol"/>
                        <a:buChar char=""/>
                        <a:tabLst>
                          <a:tab pos="457200" algn="l"/>
                        </a:tabLst>
                      </a:pPr>
                      <a:r>
                        <a:rPr lang="ru-RU" sz="2000" dirty="0"/>
                        <a:t>Способность рассуждать и двигаться ослаблена </a:t>
                      </a:r>
                      <a:endParaRPr lang="en-US" sz="2000" dirty="0"/>
                    </a:p>
                    <a:p>
                      <a:pPr marL="342900" marR="0" lvl="0" indent="-342900">
                        <a:lnSpc>
                          <a:spcPct val="120000"/>
                        </a:lnSpc>
                        <a:spcBef>
                          <a:spcPts val="0"/>
                        </a:spcBef>
                        <a:spcAft>
                          <a:spcPts val="0"/>
                        </a:spcAft>
                        <a:buSzPts val="1000"/>
                        <a:buFont typeface="Symbol"/>
                        <a:buChar char=""/>
                        <a:tabLst>
                          <a:tab pos="457200" algn="l"/>
                        </a:tabLst>
                      </a:pPr>
                      <a:r>
                        <a:rPr lang="ru-RU" sz="2000" dirty="0"/>
                        <a:t>Психологическое торможение уменьшается </a:t>
                      </a:r>
                      <a:endParaRPr lang="en-US" sz="2000" dirty="0"/>
                    </a:p>
                    <a:p>
                      <a:pPr marL="0" marR="0">
                        <a:lnSpc>
                          <a:spcPct val="120000"/>
                        </a:lnSpc>
                        <a:spcBef>
                          <a:spcPts val="0"/>
                        </a:spcBef>
                        <a:spcAft>
                          <a:spcPts val="0"/>
                        </a:spcAft>
                      </a:pPr>
                      <a:r>
                        <a:rPr lang="en-US" sz="2000" dirty="0"/>
                        <a:t> </a:t>
                      </a:r>
                      <a:endParaRPr lang="en-US" sz="2000" dirty="0">
                        <a:latin typeface="Arial"/>
                        <a:ea typeface="Calibri"/>
                        <a:cs typeface="Times New Roman"/>
                      </a:endParaRPr>
                    </a:p>
                  </a:txBody>
                  <a:tcPr marL="108000" marR="72000" marT="108000" marB="36000">
                    <a:solidFill>
                      <a:schemeClr val="bg1"/>
                    </a:solidFill>
                  </a:tcPr>
                </a:tc>
              </a:tr>
            </a:tbl>
          </a:graphicData>
        </a:graphic>
      </p:graphicFrame>
      <p:sp>
        <p:nvSpPr>
          <p:cNvPr id="16405" name="Rectangle 1"/>
          <p:cNvSpPr>
            <a:spLocks noChangeArrowheads="1"/>
          </p:cNvSpPr>
          <p:nvPr/>
        </p:nvSpPr>
        <p:spPr bwMode="auto">
          <a:xfrm>
            <a:off x="0" y="0"/>
            <a:ext cx="9144000" cy="457200"/>
          </a:xfrm>
          <a:prstGeom prst="rect">
            <a:avLst/>
          </a:prstGeom>
          <a:noFill/>
          <a:ln w="9525">
            <a:noFill/>
            <a:miter lim="800000"/>
            <a:headEnd/>
            <a:tailEnd/>
          </a:ln>
        </p:spPr>
        <p:txBody>
          <a:bodyPr wrap="none" tIns="0" bIns="0" anchor="ctr">
            <a:spAutoFit/>
          </a:bodyPr>
          <a:lstStyle/>
          <a:p>
            <a:pPr eaLnBrk="0" hangingPunct="0"/>
            <a:r>
              <a:rPr lang="ru-RU" sz="1000">
                <a:solidFill>
                  <a:srgbClr val="000000"/>
                </a:solidFill>
                <a:latin typeface="Arial Narrow" pitchFamily="34" charset="0"/>
                <a:cs typeface="Times New Roman" pitchFamily="18" charset="0"/>
              </a:rPr>
              <a:t>Влияние на Поведение </a:t>
            </a:r>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750" y="188913"/>
            <a:ext cx="7993063" cy="460375"/>
          </a:xfrm>
          <a:prstGeom prst="rect">
            <a:avLst/>
          </a:prstGeom>
          <a:solidFill>
            <a:schemeClr val="bg1"/>
          </a:solidFill>
          <a:ln>
            <a:solidFill>
              <a:schemeClr val="accent1">
                <a:lumMod val="20000"/>
                <a:lumOff val="80000"/>
              </a:schemeClr>
            </a:solidFill>
          </a:ln>
        </p:spPr>
        <p:txBody>
          <a:bodyPr>
            <a:spAutoFit/>
          </a:bodyPr>
          <a:lstStyle/>
          <a:p>
            <a:pPr>
              <a:defRPr/>
            </a:pPr>
            <a:r>
              <a:rPr lang="ru-RU" sz="2400" dirty="0"/>
              <a:t>Концентрация Алкоголя в Крови – КАК</a:t>
            </a:r>
            <a:endParaRPr lang="en-US" sz="2400" dirty="0"/>
          </a:p>
        </p:txBody>
      </p:sp>
      <p:sp>
        <p:nvSpPr>
          <p:cNvPr id="17411" name="TextBox 2"/>
          <p:cNvSpPr txBox="1">
            <a:spLocks noChangeArrowheads="1"/>
          </p:cNvSpPr>
          <p:nvPr/>
        </p:nvSpPr>
        <p:spPr bwMode="auto">
          <a:xfrm>
            <a:off x="468313" y="1412875"/>
            <a:ext cx="8207375" cy="369888"/>
          </a:xfrm>
          <a:prstGeom prst="rect">
            <a:avLst/>
          </a:prstGeom>
          <a:noFill/>
          <a:ln w="9525">
            <a:noFill/>
            <a:miter lim="800000"/>
            <a:headEnd/>
            <a:tailEnd/>
          </a:ln>
        </p:spPr>
        <p:txBody>
          <a:bodyPr>
            <a:spAutoFit/>
          </a:bodyPr>
          <a:lstStyle/>
          <a:p>
            <a:endParaRPr lang="ru-RU"/>
          </a:p>
        </p:txBody>
      </p:sp>
      <p:graphicFrame>
        <p:nvGraphicFramePr>
          <p:cNvPr id="5" name="Table 4"/>
          <p:cNvGraphicFramePr>
            <a:graphicFrameLocks noGrp="1"/>
          </p:cNvGraphicFramePr>
          <p:nvPr/>
        </p:nvGraphicFramePr>
        <p:xfrm>
          <a:off x="539750" y="836613"/>
          <a:ext cx="7992888" cy="5832748"/>
        </p:xfrm>
        <a:graphic>
          <a:graphicData uri="http://schemas.openxmlformats.org/drawingml/2006/table">
            <a:tbl>
              <a:tblPr firstRow="1" bandRow="1">
                <a:tableStyleId>{5940675A-B579-460E-94D1-54222C63F5DA}</a:tableStyleId>
              </a:tblPr>
              <a:tblGrid>
                <a:gridCol w="2664296"/>
                <a:gridCol w="1633766"/>
                <a:gridCol w="3694826"/>
              </a:tblGrid>
              <a:tr h="422680">
                <a:tc>
                  <a:txBody>
                    <a:bodyPr/>
                    <a:lstStyle/>
                    <a:p>
                      <a:pPr marL="0" marR="0">
                        <a:lnSpc>
                          <a:spcPct val="100000"/>
                        </a:lnSpc>
                        <a:spcBef>
                          <a:spcPts val="0"/>
                        </a:spcBef>
                        <a:spcAft>
                          <a:spcPts val="0"/>
                        </a:spcAft>
                      </a:pPr>
                      <a:r>
                        <a:rPr lang="ru-RU" sz="1800" dirty="0" smtClean="0">
                          <a:latin typeface="Arial Narrow" pitchFamily="34" charset="0"/>
                        </a:rPr>
                        <a:t>Стадии</a:t>
                      </a:r>
                      <a:endParaRPr lang="en-US" sz="1800" dirty="0">
                        <a:latin typeface="Arial Narrow" pitchFamily="34" charset="0"/>
                      </a:endParaRPr>
                    </a:p>
                  </a:txBody>
                  <a:tcPr marL="108000" marR="27305" marT="108000" marB="27305">
                    <a:solidFill>
                      <a:schemeClr val="bg1"/>
                    </a:solidFill>
                  </a:tcPr>
                </a:tc>
                <a:tc>
                  <a:txBody>
                    <a:bodyPr/>
                    <a:lstStyle/>
                    <a:p>
                      <a:pPr marL="0" marR="0">
                        <a:lnSpc>
                          <a:spcPct val="100000"/>
                        </a:lnSpc>
                        <a:spcBef>
                          <a:spcPts val="0"/>
                        </a:spcBef>
                        <a:spcAft>
                          <a:spcPts val="0"/>
                        </a:spcAft>
                      </a:pPr>
                      <a:r>
                        <a:rPr lang="ru-RU" sz="1800" dirty="0" smtClean="0">
                          <a:latin typeface="Arial Narrow" pitchFamily="34" charset="0"/>
                        </a:rPr>
                        <a:t>КАК</a:t>
                      </a:r>
                      <a:endParaRPr lang="en-US" sz="1800" dirty="0">
                        <a:latin typeface="Arial Narrow" pitchFamily="34" charset="0"/>
                      </a:endParaRPr>
                    </a:p>
                  </a:txBody>
                  <a:tcPr marL="108000" marR="27305" marT="108000" marB="27305">
                    <a:solidFill>
                      <a:schemeClr val="bg1"/>
                    </a:solidFill>
                  </a:tcPr>
                </a:tc>
                <a:tc>
                  <a:txBody>
                    <a:bodyPr/>
                    <a:lstStyle/>
                    <a:p>
                      <a:pPr marL="0" marR="0">
                        <a:lnSpc>
                          <a:spcPct val="100000"/>
                        </a:lnSpc>
                        <a:spcBef>
                          <a:spcPts val="0"/>
                        </a:spcBef>
                        <a:spcAft>
                          <a:spcPts val="0"/>
                        </a:spcAft>
                      </a:pPr>
                      <a:r>
                        <a:rPr lang="ru-RU" sz="1800" dirty="0">
                          <a:latin typeface="Arial Narrow" pitchFamily="34" charset="0"/>
                        </a:rPr>
                        <a:t>Вероятное </a:t>
                      </a:r>
                      <a:r>
                        <a:rPr lang="ru-RU" sz="1800" dirty="0" smtClean="0">
                          <a:latin typeface="Arial Narrow" pitchFamily="34" charset="0"/>
                        </a:rPr>
                        <a:t>влияние</a:t>
                      </a:r>
                      <a:endParaRPr lang="en-US" sz="1800" dirty="0">
                        <a:latin typeface="Arial Narrow" pitchFamily="34" charset="0"/>
                      </a:endParaRPr>
                    </a:p>
                  </a:txBody>
                  <a:tcPr marL="108000" marR="27305" marT="108000" marB="27305">
                    <a:solidFill>
                      <a:schemeClr val="bg1"/>
                    </a:solidFill>
                  </a:tcPr>
                </a:tc>
              </a:tr>
              <a:tr h="2103722">
                <a:tc>
                  <a:txBody>
                    <a:bodyPr/>
                    <a:lstStyle/>
                    <a:p>
                      <a:pPr marL="0" marR="0">
                        <a:lnSpc>
                          <a:spcPct val="100000"/>
                        </a:lnSpc>
                        <a:spcBef>
                          <a:spcPts val="0"/>
                        </a:spcBef>
                        <a:spcAft>
                          <a:spcPts val="0"/>
                        </a:spcAft>
                      </a:pPr>
                      <a:r>
                        <a:rPr lang="ru-RU" sz="1800">
                          <a:latin typeface="Arial Narrow" pitchFamily="34" charset="0"/>
                        </a:rPr>
                        <a:t>Рискованное состояние</a:t>
                      </a:r>
                      <a:endParaRPr lang="en-US" sz="1800">
                        <a:latin typeface="Arial Narrow" pitchFamily="34" charset="0"/>
                      </a:endParaRPr>
                    </a:p>
                    <a:p>
                      <a:pPr marL="0" marR="0">
                        <a:lnSpc>
                          <a:spcPct val="100000"/>
                        </a:lnSpc>
                        <a:spcBef>
                          <a:spcPts val="0"/>
                        </a:spcBef>
                        <a:spcAft>
                          <a:spcPts val="0"/>
                        </a:spcAft>
                      </a:pPr>
                      <a:r>
                        <a:rPr lang="en-US" sz="1800">
                          <a:latin typeface="Arial Narrow" pitchFamily="34" charset="0"/>
                        </a:rPr>
                        <a:t> </a:t>
                      </a:r>
                      <a:endParaRPr lang="en-US" sz="1800">
                        <a:latin typeface="Arial Narrow" pitchFamily="34" charset="0"/>
                        <a:ea typeface="Calibri"/>
                        <a:cs typeface="Times New Roman"/>
                      </a:endParaRPr>
                    </a:p>
                  </a:txBody>
                  <a:tcPr marL="108000" marR="27305" marT="108000" marB="27305">
                    <a:solidFill>
                      <a:schemeClr val="bg1"/>
                    </a:solidFill>
                  </a:tcPr>
                </a:tc>
                <a:tc>
                  <a:txBody>
                    <a:bodyPr/>
                    <a:lstStyle/>
                    <a:p>
                      <a:pPr marL="0" marR="0">
                        <a:lnSpc>
                          <a:spcPct val="100000"/>
                        </a:lnSpc>
                        <a:spcBef>
                          <a:spcPts val="0"/>
                        </a:spcBef>
                        <a:spcAft>
                          <a:spcPts val="0"/>
                        </a:spcAft>
                      </a:pPr>
                      <a:r>
                        <a:rPr lang="en-US" sz="1800">
                          <a:latin typeface="Arial Narrow" pitchFamily="34" charset="0"/>
                        </a:rPr>
                        <a:t>.08-.15 </a:t>
                      </a:r>
                      <a:r>
                        <a:rPr lang="ru-RU" sz="1800">
                          <a:latin typeface="Arial Narrow" pitchFamily="34" charset="0"/>
                        </a:rPr>
                        <a:t>г</a:t>
                      </a:r>
                      <a:r>
                        <a:rPr lang="en-US" sz="1800">
                          <a:latin typeface="Arial Narrow" pitchFamily="34" charset="0"/>
                        </a:rPr>
                        <a:t>%</a:t>
                      </a:r>
                    </a:p>
                    <a:p>
                      <a:pPr marL="0" marR="0">
                        <a:lnSpc>
                          <a:spcPct val="100000"/>
                        </a:lnSpc>
                        <a:spcBef>
                          <a:spcPts val="0"/>
                        </a:spcBef>
                        <a:spcAft>
                          <a:spcPts val="0"/>
                        </a:spcAft>
                      </a:pPr>
                      <a:r>
                        <a:rPr lang="en-US" sz="1800">
                          <a:latin typeface="Arial Narrow" pitchFamily="34" charset="0"/>
                        </a:rPr>
                        <a:t> </a:t>
                      </a:r>
                      <a:endParaRPr lang="en-US" sz="1800">
                        <a:latin typeface="Arial Narrow" pitchFamily="34" charset="0"/>
                        <a:ea typeface="Calibri"/>
                        <a:cs typeface="Times New Roman"/>
                      </a:endParaRPr>
                    </a:p>
                  </a:txBody>
                  <a:tcPr marL="108000" marR="27305" marT="108000" marB="27305">
                    <a:solidFill>
                      <a:schemeClr val="bg1"/>
                    </a:solidFill>
                  </a:tcPr>
                </a:tc>
                <a:tc>
                  <a:txBody>
                    <a:bodyPr/>
                    <a:lstStyle/>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Сбивчивая речь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Ослабляется баланс и координация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Замедленные рефлексы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Ослабляется визуальное внимание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Нестабильные эмоции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Тошнота, рвота </a:t>
                      </a:r>
                      <a:endParaRPr lang="en-US" sz="1800" dirty="0">
                        <a:latin typeface="Arial Narrow" pitchFamily="34" charset="0"/>
                      </a:endParaRPr>
                    </a:p>
                  </a:txBody>
                  <a:tcPr marL="108000" marR="27305" marT="108000" marB="27305">
                    <a:solidFill>
                      <a:schemeClr val="bg1"/>
                    </a:solidFill>
                  </a:tcPr>
                </a:tc>
              </a:tr>
              <a:tr h="2600603">
                <a:tc>
                  <a:txBody>
                    <a:bodyPr/>
                    <a:lstStyle/>
                    <a:p>
                      <a:pPr marL="0" marR="0">
                        <a:lnSpc>
                          <a:spcPct val="100000"/>
                        </a:lnSpc>
                        <a:spcBef>
                          <a:spcPts val="0"/>
                        </a:spcBef>
                        <a:spcAft>
                          <a:spcPts val="0"/>
                        </a:spcAft>
                      </a:pPr>
                      <a:r>
                        <a:rPr lang="ru-RU" sz="1800">
                          <a:latin typeface="Arial Narrow" pitchFamily="34" charset="0"/>
                        </a:rPr>
                        <a:t>Очень рискованное состояние </a:t>
                      </a:r>
                      <a:endParaRPr lang="en-US" sz="1800">
                        <a:latin typeface="Arial Narrow" pitchFamily="34" charset="0"/>
                      </a:endParaRPr>
                    </a:p>
                    <a:p>
                      <a:pPr marL="0" marR="0">
                        <a:lnSpc>
                          <a:spcPct val="100000"/>
                        </a:lnSpc>
                        <a:spcBef>
                          <a:spcPts val="0"/>
                        </a:spcBef>
                        <a:spcAft>
                          <a:spcPts val="0"/>
                        </a:spcAft>
                      </a:pPr>
                      <a:r>
                        <a:rPr lang="en-US" sz="1800">
                          <a:latin typeface="Arial Narrow" pitchFamily="34" charset="0"/>
                        </a:rPr>
                        <a:t> </a:t>
                      </a:r>
                      <a:endParaRPr lang="en-US" sz="1800">
                        <a:latin typeface="Arial Narrow" pitchFamily="34" charset="0"/>
                        <a:ea typeface="Calibri"/>
                        <a:cs typeface="Times New Roman"/>
                      </a:endParaRPr>
                    </a:p>
                  </a:txBody>
                  <a:tcPr marL="108000" marR="27305" marT="108000" marB="27305">
                    <a:solidFill>
                      <a:schemeClr val="bg1"/>
                    </a:solidFill>
                  </a:tcPr>
                </a:tc>
                <a:tc>
                  <a:txBody>
                    <a:bodyPr/>
                    <a:lstStyle/>
                    <a:p>
                      <a:pPr marL="0" marR="0">
                        <a:lnSpc>
                          <a:spcPct val="100000"/>
                        </a:lnSpc>
                        <a:spcBef>
                          <a:spcPts val="0"/>
                        </a:spcBef>
                        <a:spcAft>
                          <a:spcPts val="0"/>
                        </a:spcAft>
                      </a:pPr>
                      <a:r>
                        <a:rPr lang="en-US" sz="1800">
                          <a:latin typeface="Arial Narrow" pitchFamily="34" charset="0"/>
                        </a:rPr>
                        <a:t>.15-.30 </a:t>
                      </a:r>
                      <a:r>
                        <a:rPr lang="ru-RU" sz="1800">
                          <a:latin typeface="Arial Narrow" pitchFamily="34" charset="0"/>
                        </a:rPr>
                        <a:t>г</a:t>
                      </a:r>
                      <a:r>
                        <a:rPr lang="en-US" sz="1800">
                          <a:latin typeface="Arial Narrow" pitchFamily="34" charset="0"/>
                        </a:rPr>
                        <a:t>%</a:t>
                      </a:r>
                    </a:p>
                    <a:p>
                      <a:pPr marL="0" marR="0">
                        <a:lnSpc>
                          <a:spcPct val="100000"/>
                        </a:lnSpc>
                        <a:spcBef>
                          <a:spcPts val="0"/>
                        </a:spcBef>
                        <a:spcAft>
                          <a:spcPts val="0"/>
                        </a:spcAft>
                      </a:pPr>
                      <a:r>
                        <a:rPr lang="en-US" sz="1800">
                          <a:latin typeface="Arial Narrow" pitchFamily="34" charset="0"/>
                        </a:rPr>
                        <a:t> </a:t>
                      </a:r>
                      <a:endParaRPr lang="en-US" sz="1800">
                        <a:latin typeface="Arial Narrow" pitchFamily="34" charset="0"/>
                        <a:ea typeface="Calibri"/>
                        <a:cs typeface="Times New Roman"/>
                      </a:endParaRPr>
                    </a:p>
                  </a:txBody>
                  <a:tcPr marL="108000" marR="27305" marT="108000" marB="27305">
                    <a:solidFill>
                      <a:schemeClr val="bg1"/>
                    </a:solidFill>
                  </a:tcPr>
                </a:tc>
                <a:tc>
                  <a:txBody>
                    <a:bodyPr/>
                    <a:lstStyle/>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Неспособность идти самостоятельно без посторонней помощи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Апатичный, сонливый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Утрудненное дыхание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Неспособность запоминать события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Потеря контроля мочеиспускания </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Возможная потеря сознания </a:t>
                      </a:r>
                      <a:endParaRPr lang="en-US" sz="1800" dirty="0">
                        <a:latin typeface="Arial Narrow" pitchFamily="34" charset="0"/>
                      </a:endParaRPr>
                    </a:p>
                  </a:txBody>
                  <a:tcPr marL="108000" marR="27305" marT="108000" marB="27305">
                    <a:solidFill>
                      <a:schemeClr val="bg1"/>
                    </a:solidFill>
                  </a:tcPr>
                </a:tc>
              </a:tr>
              <a:tr h="705743">
                <a:tc>
                  <a:txBody>
                    <a:bodyPr/>
                    <a:lstStyle/>
                    <a:p>
                      <a:pPr marL="0" marR="0">
                        <a:lnSpc>
                          <a:spcPct val="100000"/>
                        </a:lnSpc>
                        <a:spcBef>
                          <a:spcPts val="0"/>
                        </a:spcBef>
                        <a:spcAft>
                          <a:spcPts val="0"/>
                        </a:spcAft>
                      </a:pPr>
                      <a:r>
                        <a:rPr lang="ru-RU" sz="1800">
                          <a:latin typeface="Arial Narrow" pitchFamily="34" charset="0"/>
                        </a:rPr>
                        <a:t>Смерть</a:t>
                      </a:r>
                      <a:endParaRPr lang="en-US" sz="1800">
                        <a:latin typeface="Arial Narrow" pitchFamily="34" charset="0"/>
                      </a:endParaRPr>
                    </a:p>
                    <a:p>
                      <a:pPr marL="0" marR="0">
                        <a:lnSpc>
                          <a:spcPct val="100000"/>
                        </a:lnSpc>
                        <a:spcBef>
                          <a:spcPts val="0"/>
                        </a:spcBef>
                        <a:spcAft>
                          <a:spcPts val="0"/>
                        </a:spcAft>
                      </a:pPr>
                      <a:r>
                        <a:rPr lang="en-US" sz="1800">
                          <a:latin typeface="Arial Narrow" pitchFamily="34" charset="0"/>
                        </a:rPr>
                        <a:t> </a:t>
                      </a:r>
                      <a:endParaRPr lang="en-US" sz="1800">
                        <a:latin typeface="Arial Narrow" pitchFamily="34" charset="0"/>
                        <a:ea typeface="Calibri"/>
                        <a:cs typeface="Times New Roman"/>
                      </a:endParaRPr>
                    </a:p>
                  </a:txBody>
                  <a:tcPr marL="108000" marR="27305" marT="108000" marB="27305">
                    <a:solidFill>
                      <a:schemeClr val="bg1"/>
                    </a:solidFill>
                  </a:tcPr>
                </a:tc>
                <a:tc>
                  <a:txBody>
                    <a:bodyPr/>
                    <a:lstStyle/>
                    <a:p>
                      <a:pPr marL="0" marR="0">
                        <a:lnSpc>
                          <a:spcPct val="100000"/>
                        </a:lnSpc>
                        <a:spcBef>
                          <a:spcPts val="0"/>
                        </a:spcBef>
                        <a:spcAft>
                          <a:spcPts val="0"/>
                        </a:spcAft>
                      </a:pPr>
                      <a:r>
                        <a:rPr lang="ru-RU" sz="1800">
                          <a:latin typeface="Arial Narrow" pitchFamily="34" charset="0"/>
                        </a:rPr>
                        <a:t>Более</a:t>
                      </a:r>
                      <a:r>
                        <a:rPr lang="en-US" sz="1800">
                          <a:latin typeface="Arial Narrow" pitchFamily="34" charset="0"/>
                        </a:rPr>
                        <a:t> .30 </a:t>
                      </a:r>
                      <a:r>
                        <a:rPr lang="ru-RU" sz="1800">
                          <a:latin typeface="Arial Narrow" pitchFamily="34" charset="0"/>
                        </a:rPr>
                        <a:t>г</a:t>
                      </a:r>
                      <a:r>
                        <a:rPr lang="en-US" sz="1800">
                          <a:latin typeface="Arial Narrow" pitchFamily="34" charset="0"/>
                        </a:rPr>
                        <a:t>%</a:t>
                      </a:r>
                    </a:p>
                    <a:p>
                      <a:pPr marL="0" marR="0">
                        <a:lnSpc>
                          <a:spcPct val="100000"/>
                        </a:lnSpc>
                        <a:spcBef>
                          <a:spcPts val="0"/>
                        </a:spcBef>
                        <a:spcAft>
                          <a:spcPts val="0"/>
                        </a:spcAft>
                      </a:pPr>
                      <a:r>
                        <a:rPr lang="en-US" sz="1800">
                          <a:latin typeface="Arial Narrow" pitchFamily="34" charset="0"/>
                        </a:rPr>
                        <a:t> </a:t>
                      </a:r>
                      <a:endParaRPr lang="en-US" sz="1800">
                        <a:latin typeface="Arial Narrow" pitchFamily="34" charset="0"/>
                        <a:ea typeface="Calibri"/>
                        <a:cs typeface="Times New Roman"/>
                      </a:endParaRPr>
                    </a:p>
                  </a:txBody>
                  <a:tcPr marL="108000" marR="27305" marT="108000" marB="27305">
                    <a:solidFill>
                      <a:schemeClr val="bg1"/>
                    </a:solidFill>
                  </a:tcPr>
                </a:tc>
                <a:tc>
                  <a:txBody>
                    <a:bodyPr/>
                    <a:lstStyle/>
                    <a:p>
                      <a:pPr marL="342900" marR="0" lvl="0" indent="-342900">
                        <a:lnSpc>
                          <a:spcPct val="100000"/>
                        </a:lnSpc>
                        <a:spcBef>
                          <a:spcPts val="0"/>
                        </a:spcBef>
                        <a:spcAft>
                          <a:spcPts val="0"/>
                        </a:spcAft>
                        <a:buSzPts val="1000"/>
                        <a:buFont typeface="Symbol"/>
                        <a:buChar char=""/>
                        <a:tabLst>
                          <a:tab pos="457200" algn="l"/>
                        </a:tabLst>
                      </a:pPr>
                      <a:r>
                        <a:rPr lang="ru-RU" sz="1800" dirty="0">
                          <a:latin typeface="Arial Narrow" pitchFamily="34" charset="0"/>
                        </a:rPr>
                        <a:t>Кома</a:t>
                      </a:r>
                      <a:endParaRPr lang="en-US" sz="1800" dirty="0">
                        <a:latin typeface="Arial Narrow" pitchFamily="34" charset="0"/>
                      </a:endParaRPr>
                    </a:p>
                    <a:p>
                      <a:pPr marL="342900" marR="0" lvl="0" indent="-342900">
                        <a:lnSpc>
                          <a:spcPct val="100000"/>
                        </a:lnSpc>
                        <a:spcBef>
                          <a:spcPts val="0"/>
                        </a:spcBef>
                        <a:spcAft>
                          <a:spcPts val="0"/>
                        </a:spcAft>
                        <a:buSzPts val="1000"/>
                        <a:buFont typeface="Symbol"/>
                        <a:buChar char=""/>
                        <a:tabLst>
                          <a:tab pos="457200" algn="l"/>
                        </a:tabLst>
                      </a:pPr>
                      <a:r>
                        <a:rPr lang="ru-RU" sz="1800" dirty="0" smtClean="0">
                          <a:latin typeface="Arial Narrow" pitchFamily="34" charset="0"/>
                        </a:rPr>
                        <a:t>Смерть</a:t>
                      </a:r>
                      <a:endParaRPr lang="en-US" sz="1800" dirty="0">
                        <a:latin typeface="Arial Narrow" pitchFamily="34" charset="0"/>
                      </a:endParaRPr>
                    </a:p>
                  </a:txBody>
                  <a:tcPr marL="108000" marR="27305" marT="108000" marB="27305">
                    <a:solidFill>
                      <a:schemeClr val="bg1"/>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46"/>
          <p:cNvPicPr>
            <a:picLocks noChangeAspect="1" noChangeArrowheads="1"/>
          </p:cNvPicPr>
          <p:nvPr/>
        </p:nvPicPr>
        <p:blipFill>
          <a:blip r:embed="rId3" cstate="print"/>
          <a:srcRect/>
          <a:stretch>
            <a:fillRect/>
          </a:stretch>
        </p:blipFill>
        <p:spPr bwMode="auto">
          <a:xfrm>
            <a:off x="6429388" y="3643314"/>
            <a:ext cx="2390775" cy="3067050"/>
          </a:xfrm>
          <a:prstGeom prst="rect">
            <a:avLst/>
          </a:prstGeom>
          <a:noFill/>
          <a:ln w="9525">
            <a:noFill/>
            <a:miter lim="800000"/>
            <a:headEnd/>
            <a:tailEnd/>
          </a:ln>
        </p:spPr>
      </p:pic>
      <p:pic>
        <p:nvPicPr>
          <p:cNvPr id="71683" name="Picture 44"/>
          <p:cNvPicPr>
            <a:picLocks noChangeAspect="1" noChangeArrowheads="1"/>
          </p:cNvPicPr>
          <p:nvPr/>
        </p:nvPicPr>
        <p:blipFill>
          <a:blip r:embed="rId4" cstate="print"/>
          <a:srcRect/>
          <a:stretch>
            <a:fillRect/>
          </a:stretch>
        </p:blipFill>
        <p:spPr bwMode="auto">
          <a:xfrm>
            <a:off x="6553200" y="304800"/>
            <a:ext cx="2390775" cy="3048000"/>
          </a:xfrm>
          <a:prstGeom prst="rect">
            <a:avLst/>
          </a:prstGeom>
          <a:noFill/>
          <a:ln w="9525">
            <a:noFill/>
            <a:miter lim="800000"/>
            <a:headEnd/>
            <a:tailEnd/>
          </a:ln>
        </p:spPr>
      </p:pic>
      <p:pic>
        <p:nvPicPr>
          <p:cNvPr id="71684" name="Picture 42"/>
          <p:cNvPicPr>
            <a:picLocks noChangeAspect="1" noChangeArrowheads="1"/>
          </p:cNvPicPr>
          <p:nvPr/>
        </p:nvPicPr>
        <p:blipFill>
          <a:blip r:embed="rId5" cstate="print"/>
          <a:srcRect/>
          <a:stretch>
            <a:fillRect/>
          </a:stretch>
        </p:blipFill>
        <p:spPr bwMode="auto">
          <a:xfrm>
            <a:off x="257175" y="266700"/>
            <a:ext cx="2381250" cy="3019425"/>
          </a:xfrm>
          <a:prstGeom prst="rect">
            <a:avLst/>
          </a:prstGeom>
          <a:noFill/>
          <a:ln w="9525">
            <a:noFill/>
            <a:miter lim="800000"/>
            <a:headEnd/>
            <a:tailEnd/>
          </a:ln>
        </p:spPr>
      </p:pic>
      <p:pic>
        <p:nvPicPr>
          <p:cNvPr id="71685" name="Picture 43"/>
          <p:cNvPicPr>
            <a:picLocks noChangeAspect="1" noChangeArrowheads="1"/>
          </p:cNvPicPr>
          <p:nvPr/>
        </p:nvPicPr>
        <p:blipFill>
          <a:blip r:embed="rId6" cstate="print"/>
          <a:srcRect/>
          <a:stretch>
            <a:fillRect/>
          </a:stretch>
        </p:blipFill>
        <p:spPr bwMode="auto">
          <a:xfrm>
            <a:off x="290513" y="3433763"/>
            <a:ext cx="2352675" cy="3038475"/>
          </a:xfrm>
          <a:prstGeom prst="rect">
            <a:avLst/>
          </a:prstGeom>
          <a:noFill/>
          <a:ln w="9525">
            <a:noFill/>
            <a:miter lim="800000"/>
            <a:headEnd/>
            <a:tailEnd/>
          </a:ln>
        </p:spPr>
      </p:pic>
      <p:sp>
        <p:nvSpPr>
          <p:cNvPr id="696354" name="Text Box 34"/>
          <p:cNvSpPr txBox="1">
            <a:spLocks noChangeArrowheads="1"/>
          </p:cNvSpPr>
          <p:nvPr/>
        </p:nvSpPr>
        <p:spPr bwMode="auto">
          <a:xfrm>
            <a:off x="265113" y="5532438"/>
            <a:ext cx="1797030" cy="1015663"/>
          </a:xfrm>
          <a:prstGeom prst="rect">
            <a:avLst/>
          </a:prstGeom>
          <a:noFill/>
          <a:ln w="9525">
            <a:noFill/>
            <a:miter lim="800000"/>
            <a:headEnd/>
            <a:tailEnd/>
          </a:ln>
          <a:effectLst>
            <a:outerShdw blurRad="63500" dist="17961" dir="2700000" algn="ctr" rotWithShape="0">
              <a:schemeClr val="bg1">
                <a:alpha val="50000"/>
              </a:schemeClr>
            </a:outerShdw>
          </a:effectLst>
        </p:spPr>
        <p:txBody>
          <a:bodyPr wrap="none">
            <a:spAutoFit/>
          </a:bodyPr>
          <a:lstStyle/>
          <a:p>
            <a:pPr>
              <a:defRPr/>
            </a:pPr>
            <a:r>
              <a:rPr lang="ru-RU" sz="2000" b="1" dirty="0" smtClean="0">
                <a:latin typeface="Times New Roman" pitchFamily="18" charset="0"/>
              </a:rPr>
              <a:t>Бездомность</a:t>
            </a:r>
          </a:p>
          <a:p>
            <a:pPr>
              <a:defRPr/>
            </a:pPr>
            <a:r>
              <a:rPr lang="ru-RU" sz="2000" b="1" dirty="0" smtClean="0">
                <a:latin typeface="Times New Roman" pitchFamily="18" charset="0"/>
              </a:rPr>
              <a:t>Насилие</a:t>
            </a:r>
          </a:p>
          <a:p>
            <a:pPr>
              <a:defRPr/>
            </a:pPr>
            <a:r>
              <a:rPr lang="ru-RU" sz="2000" b="1" dirty="0" smtClean="0">
                <a:latin typeface="Times New Roman" pitchFamily="18" charset="0"/>
              </a:rPr>
              <a:t>преступления</a:t>
            </a:r>
            <a:endParaRPr lang="en-US" sz="2000" b="1" dirty="0">
              <a:latin typeface="Times New Roman" pitchFamily="18" charset="0"/>
            </a:endParaRPr>
          </a:p>
        </p:txBody>
      </p:sp>
      <p:sp>
        <p:nvSpPr>
          <p:cNvPr id="696355" name="Text Box 35"/>
          <p:cNvSpPr txBox="1">
            <a:spLocks noChangeArrowheads="1"/>
          </p:cNvSpPr>
          <p:nvPr/>
        </p:nvSpPr>
        <p:spPr bwMode="auto">
          <a:xfrm>
            <a:off x="6781800" y="2332038"/>
            <a:ext cx="3989618" cy="707886"/>
          </a:xfrm>
          <a:prstGeom prst="rect">
            <a:avLst/>
          </a:prstGeom>
          <a:noFill/>
          <a:ln w="9525">
            <a:noFill/>
            <a:miter lim="800000"/>
            <a:headEnd/>
            <a:tailEnd/>
          </a:ln>
          <a:effectLst>
            <a:outerShdw blurRad="63500" dist="17961" dir="2700000" algn="ctr" rotWithShape="0">
              <a:schemeClr val="bg1">
                <a:alpha val="74998"/>
              </a:schemeClr>
            </a:outerShdw>
          </a:effectLst>
        </p:spPr>
        <p:txBody>
          <a:bodyPr wrap="none">
            <a:spAutoFit/>
          </a:bodyPr>
          <a:lstStyle/>
          <a:p>
            <a:pPr>
              <a:defRPr/>
            </a:pPr>
            <a:r>
              <a:rPr lang="ru-RU" sz="2000" b="1" dirty="0" err="1" smtClean="0">
                <a:latin typeface="Times New Roman" pitchFamily="18" charset="0"/>
              </a:rPr>
              <a:t>Нейротоксиация</a:t>
            </a:r>
            <a:endParaRPr lang="ru-RU" sz="2000" b="1" dirty="0" smtClean="0">
              <a:latin typeface="Times New Roman" pitchFamily="18" charset="0"/>
            </a:endParaRPr>
          </a:p>
          <a:p>
            <a:pPr>
              <a:defRPr/>
            </a:pPr>
            <a:r>
              <a:rPr lang="ru-RU" sz="2000" b="1" dirty="0" smtClean="0">
                <a:latin typeface="Times New Roman" pitchFamily="18" charset="0"/>
              </a:rPr>
              <a:t>СПИД, рак, умственные болезни</a:t>
            </a:r>
            <a:endParaRPr lang="en-US" sz="2000" b="1" dirty="0">
              <a:latin typeface="Times New Roman" pitchFamily="18" charset="0"/>
            </a:endParaRPr>
          </a:p>
        </p:txBody>
      </p:sp>
      <p:grpSp>
        <p:nvGrpSpPr>
          <p:cNvPr id="2" name="Group 47"/>
          <p:cNvGrpSpPr>
            <a:grpSpLocks/>
          </p:cNvGrpSpPr>
          <p:nvPr/>
        </p:nvGrpSpPr>
        <p:grpSpPr bwMode="auto">
          <a:xfrm>
            <a:off x="1981200" y="1219200"/>
            <a:ext cx="5519738" cy="3994150"/>
            <a:chOff x="1097" y="786"/>
            <a:chExt cx="3477" cy="2516"/>
          </a:xfrm>
        </p:grpSpPr>
        <p:sp>
          <p:nvSpPr>
            <p:cNvPr id="71690" name="Rectangle 27"/>
            <p:cNvSpPr>
              <a:spLocks noChangeArrowheads="1"/>
            </p:cNvSpPr>
            <p:nvPr/>
          </p:nvSpPr>
          <p:spPr bwMode="auto">
            <a:xfrm>
              <a:off x="1966" y="1651"/>
              <a:ext cx="1675" cy="827"/>
            </a:xfrm>
            <a:prstGeom prst="rect">
              <a:avLst/>
            </a:prstGeom>
            <a:solidFill>
              <a:schemeClr val="bg2"/>
            </a:solidFill>
            <a:ln w="9525">
              <a:noFill/>
              <a:miter lim="800000"/>
              <a:headEnd/>
              <a:tailEnd/>
            </a:ln>
          </p:spPr>
          <p:txBody>
            <a:bodyPr wrap="none" anchor="ctr"/>
            <a:lstStyle/>
            <a:p>
              <a:endParaRPr lang="ru-RU"/>
            </a:p>
          </p:txBody>
        </p:sp>
        <p:sp>
          <p:nvSpPr>
            <p:cNvPr id="71691" name="WordArt 28"/>
            <p:cNvSpPr>
              <a:spLocks noChangeArrowheads="1" noChangeShapeType="1" noTextEdit="1"/>
            </p:cNvSpPr>
            <p:nvPr/>
          </p:nvSpPr>
          <p:spPr bwMode="auto">
            <a:xfrm>
              <a:off x="2043" y="1757"/>
              <a:ext cx="1520" cy="639"/>
            </a:xfrm>
            <a:prstGeom prst="rect">
              <a:avLst/>
            </a:prstGeom>
          </p:spPr>
          <p:txBody>
            <a:bodyPr wrap="none" fromWordArt="1">
              <a:prstTxWarp prst="textPlain">
                <a:avLst>
                  <a:gd name="adj" fmla="val 50000"/>
                </a:avLst>
              </a:prstTxWarp>
            </a:bodyPr>
            <a:lstStyle/>
            <a:p>
              <a:pPr algn="ctr"/>
              <a:r>
                <a:rPr lang="en-US" sz="60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chemeClr val="bg2">
                        <a:alpha val="74997"/>
                      </a:schemeClr>
                    </a:outerShdw>
                  </a:effectLst>
                  <a:latin typeface="Arial Black"/>
                </a:rPr>
                <a:t>DRUGS</a:t>
              </a:r>
              <a:endParaRPr lang="ru-RU" sz="60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chemeClr val="bg2">
                      <a:alpha val="74997"/>
                    </a:schemeClr>
                  </a:outerShdw>
                </a:effectLst>
                <a:latin typeface="Arial Black"/>
              </a:endParaRPr>
            </a:p>
          </p:txBody>
        </p:sp>
        <p:sp>
          <p:nvSpPr>
            <p:cNvPr id="71692" name="AutoShape 29"/>
            <p:cNvSpPr>
              <a:spLocks noChangeArrowheads="1"/>
            </p:cNvSpPr>
            <p:nvPr/>
          </p:nvSpPr>
          <p:spPr bwMode="auto">
            <a:xfrm flipH="1">
              <a:off x="1679" y="1010"/>
              <a:ext cx="676" cy="64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2430 w 21600"/>
                <a:gd name="T13" fmla="*/ 2896 h 21600"/>
                <a:gd name="T14" fmla="*/ 18213 w 21600"/>
                <a:gd name="T15" fmla="*/ 925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bg2"/>
            </a:solidFill>
            <a:ln w="9525">
              <a:noFill/>
              <a:miter lim="800000"/>
              <a:headEnd/>
              <a:tailEnd/>
            </a:ln>
          </p:spPr>
          <p:txBody>
            <a:bodyPr wrap="none" anchor="ctr"/>
            <a:lstStyle/>
            <a:p>
              <a:endParaRPr lang="ru-RU"/>
            </a:p>
          </p:txBody>
        </p:sp>
        <p:sp>
          <p:nvSpPr>
            <p:cNvPr id="71693" name="AutoShape 30"/>
            <p:cNvSpPr>
              <a:spLocks noChangeArrowheads="1"/>
            </p:cNvSpPr>
            <p:nvPr/>
          </p:nvSpPr>
          <p:spPr bwMode="auto">
            <a:xfrm>
              <a:off x="3173" y="1006"/>
              <a:ext cx="676" cy="64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2430 w 21600"/>
                <a:gd name="T13" fmla="*/ 2896 h 21600"/>
                <a:gd name="T14" fmla="*/ 18213 w 21600"/>
                <a:gd name="T15" fmla="*/ 925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bg2"/>
            </a:solidFill>
            <a:ln w="9525">
              <a:noFill/>
              <a:miter lim="800000"/>
              <a:headEnd/>
              <a:tailEnd/>
            </a:ln>
          </p:spPr>
          <p:txBody>
            <a:bodyPr wrap="none" anchor="ctr"/>
            <a:lstStyle/>
            <a:p>
              <a:endParaRPr lang="ru-RU"/>
            </a:p>
          </p:txBody>
        </p:sp>
        <p:sp>
          <p:nvSpPr>
            <p:cNvPr id="71694" name="AutoShape 31"/>
            <p:cNvSpPr>
              <a:spLocks noChangeArrowheads="1"/>
            </p:cNvSpPr>
            <p:nvPr/>
          </p:nvSpPr>
          <p:spPr bwMode="auto">
            <a:xfrm flipH="1" flipV="1">
              <a:off x="1695" y="2453"/>
              <a:ext cx="676" cy="64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2430 w 21600"/>
                <a:gd name="T13" fmla="*/ 2896 h 21600"/>
                <a:gd name="T14" fmla="*/ 18213 w 21600"/>
                <a:gd name="T15" fmla="*/ 925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bg2"/>
            </a:solidFill>
            <a:ln w="9525">
              <a:noFill/>
              <a:miter lim="800000"/>
              <a:headEnd/>
              <a:tailEnd/>
            </a:ln>
          </p:spPr>
          <p:txBody>
            <a:bodyPr rot="10800000" wrap="none" anchor="ctr"/>
            <a:lstStyle/>
            <a:p>
              <a:endParaRPr lang="ru-RU"/>
            </a:p>
          </p:txBody>
        </p:sp>
        <p:sp>
          <p:nvSpPr>
            <p:cNvPr id="71695" name="AutoShape 32"/>
            <p:cNvSpPr>
              <a:spLocks noChangeArrowheads="1"/>
            </p:cNvSpPr>
            <p:nvPr/>
          </p:nvSpPr>
          <p:spPr bwMode="auto">
            <a:xfrm flipV="1">
              <a:off x="3189" y="2473"/>
              <a:ext cx="676" cy="64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2430 w 21600"/>
                <a:gd name="T13" fmla="*/ 2896 h 21600"/>
                <a:gd name="T14" fmla="*/ 18213 w 21600"/>
                <a:gd name="T15" fmla="*/ 925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bg2"/>
            </a:solidFill>
            <a:ln w="9525">
              <a:noFill/>
              <a:miter lim="800000"/>
              <a:headEnd/>
              <a:tailEnd/>
            </a:ln>
          </p:spPr>
          <p:txBody>
            <a:bodyPr rot="10800000" wrap="none" anchor="ctr"/>
            <a:lstStyle/>
            <a:p>
              <a:endParaRPr lang="ru-RU"/>
            </a:p>
          </p:txBody>
        </p:sp>
        <p:sp>
          <p:nvSpPr>
            <p:cNvPr id="71696" name="WordArt 37"/>
            <p:cNvSpPr>
              <a:spLocks noChangeArrowheads="1" noChangeShapeType="1" noTextEdit="1"/>
            </p:cNvSpPr>
            <p:nvPr/>
          </p:nvSpPr>
          <p:spPr bwMode="auto">
            <a:xfrm>
              <a:off x="1097" y="786"/>
              <a:ext cx="1164" cy="179"/>
            </a:xfrm>
            <a:prstGeom prst="rect">
              <a:avLst/>
            </a:prstGeom>
          </p:spPr>
          <p:txBody>
            <a:bodyPr wrap="none" fromWordArt="1">
              <a:prstTxWarp prst="textPlain">
                <a:avLst>
                  <a:gd name="adj" fmla="val 50000"/>
                </a:avLst>
              </a:prstTxWarp>
            </a:bodyPr>
            <a:lstStyle/>
            <a:p>
              <a:pPr algn="ctr"/>
              <a:r>
                <a:rPr lang="ru-RU" sz="6000" kern="10" dirty="0" smtClean="0">
                  <a:ln w="9525">
                    <a:solidFill>
                      <a:srgbClr val="000000"/>
                    </a:solidFill>
                    <a:round/>
                    <a:headEnd/>
                    <a:tailEnd/>
                  </a:ln>
                  <a:solidFill>
                    <a:srgbClr val="FFFF00"/>
                  </a:solidFill>
                  <a:latin typeface="Arial Black"/>
                </a:rPr>
                <a:t>Зависимость</a:t>
              </a:r>
              <a:endParaRPr lang="ru-RU" sz="6000" kern="10" dirty="0">
                <a:ln w="9525">
                  <a:solidFill>
                    <a:srgbClr val="000000"/>
                  </a:solidFill>
                  <a:round/>
                  <a:headEnd/>
                  <a:tailEnd/>
                </a:ln>
                <a:solidFill>
                  <a:srgbClr val="FFFF00"/>
                </a:solidFill>
                <a:latin typeface="Arial Black"/>
              </a:endParaRPr>
            </a:p>
          </p:txBody>
        </p:sp>
        <p:sp>
          <p:nvSpPr>
            <p:cNvPr id="71697" name="WordArt 38"/>
            <p:cNvSpPr>
              <a:spLocks noChangeArrowheads="1" noChangeShapeType="1" noTextEdit="1"/>
            </p:cNvSpPr>
            <p:nvPr/>
          </p:nvSpPr>
          <p:spPr bwMode="auto">
            <a:xfrm>
              <a:off x="3432" y="801"/>
              <a:ext cx="946" cy="179"/>
            </a:xfrm>
            <a:prstGeom prst="rect">
              <a:avLst/>
            </a:prstGeom>
          </p:spPr>
          <p:txBody>
            <a:bodyPr wrap="none" fromWordArt="1">
              <a:prstTxWarp prst="textPlain">
                <a:avLst>
                  <a:gd name="adj" fmla="val 50000"/>
                </a:avLst>
              </a:prstTxWarp>
            </a:bodyPr>
            <a:lstStyle/>
            <a:p>
              <a:pPr algn="ctr"/>
              <a:r>
                <a:rPr lang="ru-RU" sz="6000" kern="10" dirty="0" smtClean="0">
                  <a:ln w="9525">
                    <a:solidFill>
                      <a:srgbClr val="000000"/>
                    </a:solidFill>
                    <a:round/>
                    <a:headEnd/>
                    <a:tailEnd/>
                  </a:ln>
                  <a:solidFill>
                    <a:srgbClr val="FFFF00"/>
                  </a:solidFill>
                  <a:latin typeface="Arial Black"/>
                </a:rPr>
                <a:t>здоровье</a:t>
              </a:r>
              <a:endParaRPr lang="ru-RU" sz="6000" kern="10" dirty="0">
                <a:ln w="9525">
                  <a:solidFill>
                    <a:srgbClr val="000000"/>
                  </a:solidFill>
                  <a:round/>
                  <a:headEnd/>
                  <a:tailEnd/>
                </a:ln>
                <a:solidFill>
                  <a:srgbClr val="FFFF00"/>
                </a:solidFill>
                <a:latin typeface="Arial Black"/>
              </a:endParaRPr>
            </a:p>
          </p:txBody>
        </p:sp>
        <p:sp>
          <p:nvSpPr>
            <p:cNvPr id="71698" name="WordArt 39"/>
            <p:cNvSpPr>
              <a:spLocks noChangeArrowheads="1" noChangeShapeType="1" noTextEdit="1"/>
            </p:cNvSpPr>
            <p:nvPr/>
          </p:nvSpPr>
          <p:spPr bwMode="auto">
            <a:xfrm>
              <a:off x="1244" y="3123"/>
              <a:ext cx="1164" cy="179"/>
            </a:xfrm>
            <a:prstGeom prst="rect">
              <a:avLst/>
            </a:prstGeom>
          </p:spPr>
          <p:txBody>
            <a:bodyPr wrap="none" fromWordArt="1">
              <a:prstTxWarp prst="textPlain">
                <a:avLst>
                  <a:gd name="adj" fmla="val 50000"/>
                </a:avLst>
              </a:prstTxWarp>
            </a:bodyPr>
            <a:lstStyle/>
            <a:p>
              <a:pPr algn="ctr"/>
              <a:r>
                <a:rPr lang="ru-RU" sz="6000" kern="10" dirty="0" smtClean="0">
                  <a:ln w="9525">
                    <a:solidFill>
                      <a:srgbClr val="000000"/>
                    </a:solidFill>
                    <a:round/>
                    <a:headEnd/>
                    <a:tailEnd/>
                  </a:ln>
                  <a:solidFill>
                    <a:srgbClr val="FFFF00"/>
                  </a:solidFill>
                  <a:latin typeface="Arial Black"/>
                </a:rPr>
                <a:t>Социальные проблемы</a:t>
              </a:r>
              <a:r>
                <a:rPr lang="en-US" sz="6000" kern="10" dirty="0" smtClean="0">
                  <a:ln w="9525">
                    <a:solidFill>
                      <a:srgbClr val="000000"/>
                    </a:solidFill>
                    <a:round/>
                    <a:headEnd/>
                    <a:tailEnd/>
                  </a:ln>
                  <a:solidFill>
                    <a:srgbClr val="FFFF00"/>
                  </a:solidFill>
                  <a:latin typeface="Arial Black"/>
                </a:rPr>
                <a:t>   </a:t>
              </a:r>
              <a:endParaRPr lang="ru-RU" sz="6000" kern="10" dirty="0">
                <a:ln w="9525">
                  <a:solidFill>
                    <a:srgbClr val="000000"/>
                  </a:solidFill>
                  <a:round/>
                  <a:headEnd/>
                  <a:tailEnd/>
                </a:ln>
                <a:solidFill>
                  <a:srgbClr val="FFFF00"/>
                </a:solidFill>
                <a:latin typeface="Arial Black"/>
              </a:endParaRPr>
            </a:p>
          </p:txBody>
        </p:sp>
        <p:sp>
          <p:nvSpPr>
            <p:cNvPr id="71699" name="WordArt 40"/>
            <p:cNvSpPr>
              <a:spLocks noChangeArrowheads="1" noChangeShapeType="1" noTextEdit="1"/>
            </p:cNvSpPr>
            <p:nvPr/>
          </p:nvSpPr>
          <p:spPr bwMode="auto">
            <a:xfrm>
              <a:off x="3410" y="3118"/>
              <a:ext cx="1164" cy="179"/>
            </a:xfrm>
            <a:prstGeom prst="rect">
              <a:avLst/>
            </a:prstGeom>
          </p:spPr>
          <p:txBody>
            <a:bodyPr wrap="none" fromWordArt="1">
              <a:prstTxWarp prst="textPlain">
                <a:avLst>
                  <a:gd name="adj" fmla="val 50000"/>
                </a:avLst>
              </a:prstTxWarp>
            </a:bodyPr>
            <a:lstStyle/>
            <a:p>
              <a:pPr algn="ctr"/>
              <a:r>
                <a:rPr lang="ru-RU" sz="6000" kern="10" dirty="0" smtClean="0">
                  <a:ln w="9525">
                    <a:solidFill>
                      <a:srgbClr val="000000"/>
                    </a:solidFill>
                    <a:round/>
                    <a:headEnd/>
                    <a:tailEnd/>
                  </a:ln>
                  <a:solidFill>
                    <a:srgbClr val="FFFF00"/>
                  </a:solidFill>
                  <a:latin typeface="Arial Black"/>
                </a:rPr>
                <a:t>Экономика</a:t>
              </a:r>
            </a:p>
          </p:txBody>
        </p:sp>
      </p:gr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266700" y="0"/>
            <a:ext cx="8331200" cy="762000"/>
          </a:xfrm>
          <a:prstGeom prst="rect">
            <a:avLst/>
          </a:prstGeom>
          <a:noFill/>
          <a:ln w="9525">
            <a:noFill/>
            <a:miter lim="800000"/>
            <a:headEnd/>
            <a:tailEnd/>
          </a:ln>
        </p:spPr>
        <p:txBody>
          <a:bodyPr>
            <a:spAutoFit/>
          </a:bodyPr>
          <a:lstStyle/>
          <a:p>
            <a:pPr algn="ctr"/>
            <a:r>
              <a:rPr lang="ru-RU" sz="4400" b="1" i="1" dirty="0" smtClean="0">
                <a:solidFill>
                  <a:srgbClr val="FFFF00"/>
                </a:solidFill>
                <a:latin typeface="Times New Roman" pitchFamily="18" charset="0"/>
                <a:cs typeface="Arial" charset="0"/>
              </a:rPr>
              <a:t>Мозг под влиянием наркотика</a:t>
            </a:r>
            <a:endParaRPr lang="en-US" sz="4400" b="1" i="1" dirty="0">
              <a:solidFill>
                <a:srgbClr val="FFFF00"/>
              </a:solidFill>
              <a:latin typeface="Times New Roman" pitchFamily="18" charset="0"/>
              <a:cs typeface="Arial" charset="0"/>
            </a:endParaRPr>
          </a:p>
        </p:txBody>
      </p:sp>
      <p:sp>
        <p:nvSpPr>
          <p:cNvPr id="77828" name="Rectangle 18"/>
          <p:cNvSpPr>
            <a:spLocks noChangeArrowheads="1"/>
          </p:cNvSpPr>
          <p:nvPr/>
        </p:nvSpPr>
        <p:spPr bwMode="auto">
          <a:xfrm>
            <a:off x="0" y="6553200"/>
            <a:ext cx="2463800" cy="304800"/>
          </a:xfrm>
          <a:prstGeom prst="rect">
            <a:avLst/>
          </a:prstGeom>
          <a:noFill/>
          <a:ln w="9525">
            <a:noFill/>
            <a:miter lim="800000"/>
            <a:headEnd/>
            <a:tailEnd/>
          </a:ln>
        </p:spPr>
        <p:txBody>
          <a:bodyPr>
            <a:spAutoFit/>
          </a:bodyPr>
          <a:lstStyle/>
          <a:p>
            <a:pPr eaLnBrk="1" hangingPunct="1">
              <a:spcBef>
                <a:spcPct val="50000"/>
              </a:spcBef>
            </a:pPr>
            <a:r>
              <a:rPr lang="en-US" sz="1400" i="1">
                <a:solidFill>
                  <a:schemeClr val="bg1"/>
                </a:solidFill>
                <a:latin typeface="Times New Roman" pitchFamily="18" charset="0"/>
                <a:cs typeface="Times New Roman" pitchFamily="18" charset="0"/>
              </a:rPr>
              <a:t>Fowler et al., Synapse, 1989.</a:t>
            </a:r>
          </a:p>
        </p:txBody>
      </p:sp>
      <p:pic>
        <p:nvPicPr>
          <p:cNvPr id="77829" name="Picture 19"/>
          <p:cNvPicPr>
            <a:picLocks noChangeAspect="1" noChangeArrowheads="1"/>
          </p:cNvPicPr>
          <p:nvPr/>
        </p:nvPicPr>
        <p:blipFill>
          <a:blip r:embed="rId3" cstate="print"/>
          <a:srcRect/>
          <a:stretch>
            <a:fillRect/>
          </a:stretch>
        </p:blipFill>
        <p:spPr bwMode="auto">
          <a:xfrm>
            <a:off x="0" y="714356"/>
            <a:ext cx="5391124" cy="5857916"/>
          </a:xfrm>
          <a:prstGeom prst="rect">
            <a:avLst/>
          </a:prstGeom>
          <a:noFill/>
          <a:ln w="9525">
            <a:noFill/>
            <a:miter lim="800000"/>
            <a:headEnd/>
            <a:tailEnd/>
          </a:ln>
        </p:spPr>
      </p:pic>
      <p:pic>
        <p:nvPicPr>
          <p:cNvPr id="77830" name="Picture 7" descr="white nida"/>
          <p:cNvPicPr>
            <a:picLocks noChangeAspect="1" noChangeArrowheads="1"/>
          </p:cNvPicPr>
          <p:nvPr/>
        </p:nvPicPr>
        <p:blipFill>
          <a:blip r:embed="rId4" cstate="print"/>
          <a:srcRect/>
          <a:stretch>
            <a:fillRect/>
          </a:stretch>
        </p:blipFill>
        <p:spPr bwMode="auto">
          <a:xfrm>
            <a:off x="8351838" y="6500813"/>
            <a:ext cx="642937" cy="217487"/>
          </a:xfrm>
          <a:prstGeom prst="rect">
            <a:avLst/>
          </a:prstGeom>
          <a:noFill/>
          <a:ln w="9525">
            <a:noFill/>
            <a:miter lim="800000"/>
            <a:headEnd/>
            <a:tailEnd/>
          </a:ln>
        </p:spPr>
      </p:pic>
      <p:sp>
        <p:nvSpPr>
          <p:cNvPr id="7" name="Прямоугольник 6"/>
          <p:cNvSpPr/>
          <p:nvPr/>
        </p:nvSpPr>
        <p:spPr>
          <a:xfrm>
            <a:off x="5572132" y="2928934"/>
            <a:ext cx="3357586" cy="369332"/>
          </a:xfrm>
          <a:prstGeom prst="rect">
            <a:avLst/>
          </a:prstGeom>
        </p:spPr>
        <p:txBody>
          <a:bodyPr wrap="square">
            <a:spAutoFit/>
          </a:bodyPr>
          <a:lstStyle/>
          <a:p>
            <a:pPr algn="ctr">
              <a:spcBef>
                <a:spcPct val="50000"/>
              </a:spcBef>
            </a:pPr>
            <a:endParaRPr lang="en-US" b="1" dirty="0">
              <a:solidFill>
                <a:schemeClr val="bg1"/>
              </a:solidFill>
              <a:latin typeface="Times New Roman" pitchFamily="18" charset="0"/>
              <a:cs typeface="Arial" charset="0"/>
            </a:endParaRPr>
          </a:p>
        </p:txBody>
      </p:sp>
      <p:sp>
        <p:nvSpPr>
          <p:cNvPr id="8" name="Прямоугольник 7"/>
          <p:cNvSpPr/>
          <p:nvPr/>
        </p:nvSpPr>
        <p:spPr>
          <a:xfrm>
            <a:off x="5500694" y="714356"/>
            <a:ext cx="3643306" cy="923330"/>
          </a:xfrm>
          <a:prstGeom prst="rect">
            <a:avLst/>
          </a:prstGeom>
        </p:spPr>
        <p:txBody>
          <a:bodyPr wrap="square">
            <a:spAutoFit/>
          </a:bodyPr>
          <a:lstStyle/>
          <a:p>
            <a:r>
              <a:rPr lang="ru-RU" dirty="0" smtClean="0">
                <a:solidFill>
                  <a:srgbClr val="FFFF00"/>
                </a:solidFill>
              </a:rPr>
              <a:t>желтый</a:t>
            </a:r>
            <a:r>
              <a:rPr lang="ru-RU" dirty="0" smtClean="0"/>
              <a:t> показывает место в мозге, где локализуется кокаин</a:t>
            </a:r>
            <a:endParaRPr lang="en-US" dirty="0" smtClean="0"/>
          </a:p>
          <a:p>
            <a:r>
              <a:rPr lang="ru-RU" dirty="0" smtClean="0"/>
              <a:t>  </a:t>
            </a:r>
            <a:endParaRPr lang="ru-RU" dirty="0"/>
          </a:p>
        </p:txBody>
      </p:sp>
      <p:sp>
        <p:nvSpPr>
          <p:cNvPr id="9" name="Прямоугольник 8"/>
          <p:cNvSpPr/>
          <p:nvPr/>
        </p:nvSpPr>
        <p:spPr>
          <a:xfrm>
            <a:off x="5357818" y="1428736"/>
            <a:ext cx="3571900" cy="4524315"/>
          </a:xfrm>
          <a:prstGeom prst="rect">
            <a:avLst/>
          </a:prstGeom>
          <a:solidFill>
            <a:schemeClr val="accent1">
              <a:lumMod val="20000"/>
              <a:lumOff val="80000"/>
            </a:schemeClr>
          </a:solidFill>
        </p:spPr>
        <p:txBody>
          <a:bodyPr wrap="square">
            <a:spAutoFit/>
          </a:bodyPr>
          <a:lstStyle/>
          <a:p>
            <a:r>
              <a:rPr lang="ru-RU" dirty="0" smtClean="0"/>
              <a:t>На этом слайде изображён человеческий мозг ,  в различных интервалах после введения радиоактивного кокаина. Поскольку препарат был " радиоактивный", ученые могут увидеть , где именно кокаин локализуется в мозге и на какой срок . Исследования , подобные этим, открыли, как кокаин оказывает свое разрушительное воздействие  и даёт возможность проиллюстрировать  людям , что происходит с их мозгом под влиянием наркотиков.</a:t>
            </a:r>
            <a:endParaRPr lang="ru-RU"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Работа мозга и влияние химической зависимости</a:t>
            </a:r>
            <a:endParaRPr lang="ru-RU" dirty="0"/>
          </a:p>
        </p:txBody>
      </p:sp>
      <p:sp>
        <p:nvSpPr>
          <p:cNvPr id="3" name="Содержимое 2"/>
          <p:cNvSpPr>
            <a:spLocks noGrp="1"/>
          </p:cNvSpPr>
          <p:nvPr>
            <p:ph idx="1"/>
          </p:nvPr>
        </p:nvSpPr>
        <p:spPr/>
        <p:txBody>
          <a:bodyPr/>
          <a:lstStyle/>
          <a:p>
            <a:pPr>
              <a:buFont typeface="Courier New" pitchFamily="49" charset="0"/>
              <a:buChar char="o"/>
            </a:pPr>
            <a:r>
              <a:rPr lang="ru-RU" dirty="0" smtClean="0"/>
              <a:t>100 миллиардов нервных клеток, или нейронов.</a:t>
            </a:r>
          </a:p>
          <a:p>
            <a:pPr>
              <a:buFont typeface="Courier New" pitchFamily="49" charset="0"/>
              <a:buChar char="o"/>
            </a:pPr>
            <a:endParaRPr lang="ru-RU" dirty="0"/>
          </a:p>
        </p:txBody>
      </p:sp>
      <p:pic>
        <p:nvPicPr>
          <p:cNvPr id="4" name="Рисунок 3" descr="биологический нейрон"/>
          <p:cNvPicPr/>
          <p:nvPr/>
        </p:nvPicPr>
        <p:blipFill>
          <a:blip r:embed="rId2" cstate="print"/>
          <a:srcRect/>
          <a:stretch>
            <a:fillRect/>
          </a:stretch>
        </p:blipFill>
        <p:spPr bwMode="auto">
          <a:xfrm>
            <a:off x="142844" y="2786058"/>
            <a:ext cx="8858312" cy="39290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476250"/>
            <a:ext cx="7058025" cy="1008063"/>
          </a:xfrm>
          <a:solidFill>
            <a:schemeClr val="bg1"/>
          </a:solidFill>
        </p:spPr>
        <p:txBody>
          <a:bodyPr/>
          <a:lstStyle/>
          <a:p>
            <a:pPr algn="l"/>
            <a:r>
              <a:rPr lang="en-US" sz="3200" dirty="0" smtClean="0"/>
              <a:t>  </a:t>
            </a:r>
            <a:r>
              <a:rPr lang="ru-RU" sz="3200" dirty="0" smtClean="0"/>
              <a:t>Что такое здоровье?</a:t>
            </a:r>
            <a:endParaRPr lang="en-US" sz="3200" dirty="0" smtClean="0"/>
          </a:p>
        </p:txBody>
      </p:sp>
      <p:sp>
        <p:nvSpPr>
          <p:cNvPr id="7171" name="Content Placeholder 2"/>
          <p:cNvSpPr>
            <a:spLocks noGrp="1"/>
          </p:cNvSpPr>
          <p:nvPr>
            <p:ph sz="half" idx="1"/>
          </p:nvPr>
        </p:nvSpPr>
        <p:spPr>
          <a:xfrm>
            <a:off x="827088" y="1628775"/>
            <a:ext cx="3816350" cy="4392613"/>
          </a:xfrm>
          <a:solidFill>
            <a:schemeClr val="bg1"/>
          </a:solidFill>
        </p:spPr>
        <p:txBody>
          <a:bodyPr/>
          <a:lstStyle/>
          <a:p>
            <a:r>
              <a:rPr lang="en-US" dirty="0" smtClean="0"/>
              <a:t>1:27 </a:t>
            </a:r>
            <a:r>
              <a:rPr lang="ru-RU" dirty="0" smtClean="0"/>
              <a:t>И сотворил Бог человека по образу Своему, по образу Божию сотворил его; мужчину и женщину сотворил их.</a:t>
            </a:r>
            <a:endParaRPr lang="en-US" dirty="0" smtClean="0"/>
          </a:p>
          <a:p>
            <a:endParaRPr lang="en-US" dirty="0" smtClean="0"/>
          </a:p>
        </p:txBody>
      </p:sp>
      <p:sp>
        <p:nvSpPr>
          <p:cNvPr id="7172" name="Content Placeholder 3"/>
          <p:cNvSpPr>
            <a:spLocks noGrp="1"/>
          </p:cNvSpPr>
          <p:nvPr>
            <p:ph sz="half" idx="2"/>
          </p:nvPr>
        </p:nvSpPr>
        <p:spPr>
          <a:xfrm>
            <a:off x="4572000" y="1628775"/>
            <a:ext cx="3313113" cy="4392613"/>
          </a:xfrm>
          <a:solidFill>
            <a:schemeClr val="bg1"/>
          </a:solidFill>
        </p:spPr>
        <p:txBody>
          <a:bodyPr/>
          <a:lstStyle/>
          <a:p>
            <a:r>
              <a:rPr lang="en-US" sz="2400" dirty="0" smtClean="0"/>
              <a:t>1:27</a:t>
            </a:r>
            <a:r>
              <a:rPr lang="en-US" sz="2400" baseline="30000" dirty="0" smtClean="0"/>
              <a:t> </a:t>
            </a:r>
            <a:r>
              <a:rPr lang="en-US" sz="2400" dirty="0" smtClean="0"/>
              <a:t>So God created man in his own image, </a:t>
            </a:r>
          </a:p>
          <a:p>
            <a:pPr>
              <a:buFont typeface="Arial" charset="0"/>
              <a:buNone/>
            </a:pPr>
            <a:r>
              <a:rPr lang="en-US" sz="2400" dirty="0" smtClean="0"/>
              <a:t>     in the image of God he created him; male and female he created them.</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Простая схема</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Нейроны - передают информацию тела в различные его части с помощью химических веществ. </a:t>
            </a:r>
          </a:p>
          <a:p>
            <a:r>
              <a:rPr lang="ru-RU" dirty="0" smtClean="0"/>
              <a:t>В теле клетки формируются нейротрансмиттеры .</a:t>
            </a:r>
          </a:p>
          <a:p>
            <a:r>
              <a:rPr lang="ru-RU" dirty="0" smtClean="0"/>
              <a:t>Дендриты получают информацию от других нейронов .</a:t>
            </a:r>
          </a:p>
          <a:p>
            <a:r>
              <a:rPr lang="ru-RU" dirty="0" smtClean="0"/>
              <a:t>Аксон передаёт информацию.</a:t>
            </a:r>
          </a:p>
          <a:p>
            <a:r>
              <a:rPr lang="ru-RU" dirty="0" smtClean="0"/>
              <a:t>Синапс - разрыв между нейронами.</a:t>
            </a:r>
          </a:p>
          <a:p>
            <a:r>
              <a:rPr lang="ru-RU" dirty="0" smtClean="0"/>
              <a:t>Прикрепление к рецептором, расположенным на дендритах соседних нейронов</a:t>
            </a:r>
          </a:p>
          <a:p>
            <a:r>
              <a:rPr lang="ru-RU" dirty="0" smtClean="0"/>
              <a:t>Допамин содержится в пузырьках ( круглые места хранения ) в нервных окончаниях.</a:t>
            </a:r>
          </a:p>
          <a:p>
            <a:r>
              <a:rPr lang="ru-RU" dirty="0" smtClean="0"/>
              <a:t>Допамин затем высвобождается из рецептора и возвращается обратно на первый нейрон для повторного использования .</a:t>
            </a: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u="sng" dirty="0" smtClean="0"/>
              <a:t>Сигнальный процесс выглядит так:</a:t>
            </a:r>
            <a:r>
              <a:rPr lang="ru-RU" sz="3600" dirty="0" smtClean="0"/>
              <a:t/>
            </a:r>
            <a:br>
              <a:rPr lang="ru-RU" sz="3600" dirty="0" smtClean="0"/>
            </a:br>
            <a:endParaRPr lang="ru-RU" sz="3600" dirty="0"/>
          </a:p>
        </p:txBody>
      </p:sp>
      <p:sp>
        <p:nvSpPr>
          <p:cNvPr id="3" name="Содержимое 2"/>
          <p:cNvSpPr>
            <a:spLocks noGrp="1"/>
          </p:cNvSpPr>
          <p:nvPr>
            <p:ph idx="1"/>
          </p:nvPr>
        </p:nvSpPr>
        <p:spPr/>
        <p:txBody>
          <a:bodyPr>
            <a:normAutofit fontScale="47500" lnSpcReduction="20000"/>
          </a:bodyPr>
          <a:lstStyle/>
          <a:p>
            <a:r>
              <a:rPr lang="ru-RU" b="1" i="1" u="sng" dirty="0" smtClean="0"/>
              <a:t>Шаг 1</a:t>
            </a:r>
            <a:endParaRPr lang="ru-RU" dirty="0" smtClean="0"/>
          </a:p>
          <a:p>
            <a:r>
              <a:rPr lang="ru-RU" dirty="0" smtClean="0"/>
              <a:t>Электросигнал передается по аксону до его кончика (терминальной точки аксона).</a:t>
            </a:r>
          </a:p>
          <a:p>
            <a:r>
              <a:rPr lang="ru-RU" b="1" i="1" u="sng" dirty="0" smtClean="0"/>
              <a:t>Шаг 2</a:t>
            </a:r>
            <a:endParaRPr lang="ru-RU" dirty="0" smtClean="0"/>
          </a:p>
          <a:p>
            <a:r>
              <a:rPr lang="ru-RU" dirty="0" smtClean="0"/>
              <a:t>Здесь сигнал заставляет особые мембранные мешки (известные под названием </a:t>
            </a:r>
            <a:r>
              <a:rPr lang="ru-RU" dirty="0" err="1" smtClean="0"/>
              <a:t>синаптических</a:t>
            </a:r>
            <a:r>
              <a:rPr lang="ru-RU" dirty="0" smtClean="0"/>
              <a:t> пузырьков) выпустить медиатор в пространство между аксоном и дендритами соседней клетки. Это пространство называется синапсом, или </a:t>
            </a:r>
            <a:r>
              <a:rPr lang="ru-RU" dirty="0" err="1" smtClean="0"/>
              <a:t>синаптическим</a:t>
            </a:r>
            <a:r>
              <a:rPr lang="ru-RU" dirty="0" smtClean="0"/>
              <a:t> пространством.</a:t>
            </a:r>
          </a:p>
          <a:p>
            <a:r>
              <a:rPr lang="ru-RU" b="1" i="1" u="sng" dirty="0" smtClean="0"/>
              <a:t>Шаг 3</a:t>
            </a:r>
            <a:endParaRPr lang="ru-RU" dirty="0" smtClean="0"/>
          </a:p>
          <a:p>
            <a:r>
              <a:rPr lang="ru-RU" dirty="0" smtClean="0"/>
              <a:t>Медиатор перемещается по направлению к дендритам соседней  клетки и прикрепляется к ее рецепторам.</a:t>
            </a:r>
          </a:p>
          <a:p>
            <a:r>
              <a:rPr lang="ru-RU" b="1" i="1" u="sng" dirty="0" smtClean="0"/>
              <a:t>Шаг 4</a:t>
            </a:r>
            <a:endParaRPr lang="ru-RU" dirty="0" smtClean="0"/>
          </a:p>
          <a:p>
            <a:r>
              <a:rPr lang="ru-RU" dirty="0" smtClean="0"/>
              <a:t>Это прикрепление создает электрический сигнал, который передает информацию через клетку.</a:t>
            </a:r>
          </a:p>
          <a:p>
            <a:r>
              <a:rPr lang="ru-RU" b="1" i="1" u="sng" dirty="0" smtClean="0"/>
              <a:t>Шаг 5</a:t>
            </a:r>
            <a:endParaRPr lang="ru-RU" dirty="0" smtClean="0"/>
          </a:p>
          <a:p>
            <a:r>
              <a:rPr lang="ru-RU" dirty="0" smtClean="0"/>
              <a:t>Медиатор отсоединяется от рецепторов и снова попадает в синаптическое пространство. Он либо разлагается организмом, либо поглощается аксоном, выпустившим его. Разложение медиатора выполняется, как правило, особым белком МАО (моноаминооксидазой), который, так сказать, “съедает” медиатор. Повторное поглощение медиаторов контролируется особыми веществами, которые называются белками поглощения. Весь процесс может начаться заново с первого шага.</a:t>
            </a:r>
          </a:p>
          <a:p>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smtClean="0"/>
              <a:t>Влияние на медиаторы</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r>
              <a:rPr lang="ru-RU" sz="3800" dirty="0" smtClean="0"/>
              <a:t>Наркотик действует, влияя на работу одного или нескольких типов медиаторов. Есть пять способов такого влияния: </a:t>
            </a:r>
          </a:p>
          <a:p>
            <a:r>
              <a:rPr lang="ru-RU" sz="3800" dirty="0" smtClean="0"/>
              <a:t>1. Усиливается или ослабляется выпуск медиаторов, следовательно, большее (или меньшее) их количество входит в синаптическое пространство (влияние  амфетаминов).</a:t>
            </a:r>
          </a:p>
          <a:p>
            <a:r>
              <a:rPr lang="ru-RU" sz="3800" dirty="0" smtClean="0"/>
              <a:t>2. Наркотик влияет на разложение медиаторов белком МАО, и они остаются в синоптической впадине (влияние амфетаминов).</a:t>
            </a:r>
          </a:p>
          <a:p>
            <a:r>
              <a:rPr lang="ru-RU" sz="3800" dirty="0" smtClean="0"/>
              <a:t>3. Наркотик влияет на белки поглощения и на повторное поглощение медиаторов аксоном, и они остаются в синоптическом пространстве (влияние кокаина.</a:t>
            </a:r>
          </a:p>
          <a:p>
            <a:r>
              <a:rPr lang="ru-RU" sz="3800" dirty="0" smtClean="0"/>
              <a:t>4. Наркотик имитирует работу медиатора и прикрепляется к тем же рецепторам (влияние марихуаны).</a:t>
            </a:r>
          </a:p>
          <a:p>
            <a:r>
              <a:rPr lang="ru-RU" sz="3800" dirty="0" smtClean="0"/>
              <a:t>5. Ингибируется (замедляется) синтез новых молекул вещества-медиатора.</a:t>
            </a:r>
          </a:p>
          <a:p>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Медиаторы</a:t>
            </a:r>
            <a:endParaRPr lang="ru-RU" dirty="0"/>
          </a:p>
        </p:txBody>
      </p:sp>
      <p:sp>
        <p:nvSpPr>
          <p:cNvPr id="3" name="Содержимое 2"/>
          <p:cNvSpPr>
            <a:spLocks noGrp="1"/>
          </p:cNvSpPr>
          <p:nvPr>
            <p:ph idx="1"/>
          </p:nvPr>
        </p:nvSpPr>
        <p:spPr/>
        <p:txBody>
          <a:bodyPr>
            <a:normAutofit fontScale="40000" lnSpcReduction="20000"/>
          </a:bodyPr>
          <a:lstStyle/>
          <a:p>
            <a:r>
              <a:rPr lang="ru-RU" b="1" i="1" u="sng" dirty="0" smtClean="0"/>
              <a:t>Адреналин</a:t>
            </a:r>
            <a:endParaRPr lang="ru-RU" dirty="0" smtClean="0"/>
          </a:p>
          <a:p>
            <a:r>
              <a:rPr lang="ru-RU" dirty="0" smtClean="0"/>
              <a:t>Активизирует организм: сердце бьется чаще, бронхиальные трубы расширяются для того, чтобы принимать больше кислорода для мышц, обостряется внимание, повышается чувство уверенности в себе.</a:t>
            </a:r>
          </a:p>
          <a:p>
            <a:r>
              <a:rPr lang="ru-RU" b="1" i="1" u="sng" dirty="0" smtClean="0"/>
              <a:t>Допамин</a:t>
            </a:r>
            <a:endParaRPr lang="ru-RU" dirty="0" smtClean="0"/>
          </a:p>
          <a:p>
            <a:r>
              <a:rPr lang="ru-RU" dirty="0" smtClean="0"/>
              <a:t>Стимулирует центр удовольствия в мозгу, позволяя испытывать удовольствие, счастье и удовлетворение.  Допамин также содержится в отделах мозга, отвечающих за мышление и память, и играет свою роль в координации движений.</a:t>
            </a:r>
          </a:p>
          <a:p>
            <a:r>
              <a:rPr lang="ru-RU" b="1" i="1" u="sng" dirty="0" smtClean="0"/>
              <a:t>Серотонин</a:t>
            </a:r>
            <a:endParaRPr lang="ru-RU" dirty="0" smtClean="0"/>
          </a:p>
          <a:p>
            <a:r>
              <a:rPr lang="ru-RU" dirty="0" smtClean="0"/>
              <a:t>Влияет на настроение, способность усваивать и запоминать информацию. Недостаток </a:t>
            </a:r>
            <a:r>
              <a:rPr lang="ru-RU" dirty="0" err="1" smtClean="0"/>
              <a:t>серотонина</a:t>
            </a:r>
            <a:r>
              <a:rPr lang="ru-RU" dirty="0" smtClean="0"/>
              <a:t> может привести к депрессии. Серотонин также влияет на чередование периодов сна и бодрствования, аппетит и терморегуляцию организма.</a:t>
            </a:r>
          </a:p>
          <a:p>
            <a:r>
              <a:rPr lang="ru-RU" b="1" i="1" u="sng" dirty="0" smtClean="0"/>
              <a:t>GABA (</a:t>
            </a:r>
            <a:r>
              <a:rPr lang="ru-RU" b="1" i="1" u="sng" dirty="0" err="1" smtClean="0"/>
              <a:t>Гаммааминобутириновая</a:t>
            </a:r>
            <a:r>
              <a:rPr lang="ru-RU" b="1" i="1" u="sng" dirty="0" smtClean="0"/>
              <a:t> кислота)</a:t>
            </a:r>
            <a:endParaRPr lang="ru-RU" dirty="0" smtClean="0"/>
          </a:p>
          <a:p>
            <a:r>
              <a:rPr lang="ru-RU" dirty="0" smtClean="0"/>
              <a:t>Оказывает успокаивающее, болеутоляющее действие, так как замедляет процесс выпуска остальных нейро-передатчиков.</a:t>
            </a:r>
          </a:p>
          <a:p>
            <a:r>
              <a:rPr lang="ru-RU" b="1" i="1" u="sng" dirty="0" err="1" smtClean="0"/>
              <a:t>Substance</a:t>
            </a:r>
            <a:r>
              <a:rPr lang="ru-RU" b="1" i="1" u="sng" dirty="0" smtClean="0"/>
              <a:t> P (</a:t>
            </a:r>
            <a:r>
              <a:rPr lang="ru-RU" b="1" i="1" u="sng" dirty="0" err="1" smtClean="0"/>
              <a:t>П-вещество</a:t>
            </a:r>
            <a:r>
              <a:rPr lang="ru-RU" b="1" i="1" u="sng" dirty="0" smtClean="0"/>
              <a:t>)</a:t>
            </a:r>
            <a:endParaRPr lang="ru-RU" dirty="0" smtClean="0"/>
          </a:p>
          <a:p>
            <a:r>
              <a:rPr lang="ru-RU" dirty="0" smtClean="0"/>
              <a:t>Переносит болевые ощущения по нервам в мозг.</a:t>
            </a:r>
          </a:p>
          <a:p>
            <a:r>
              <a:rPr lang="ru-RU" b="1" u="sng" dirty="0" err="1" smtClean="0"/>
              <a:t>Эндорфины</a:t>
            </a:r>
            <a:endParaRPr lang="ru-RU" dirty="0" smtClean="0"/>
          </a:p>
          <a:p>
            <a:r>
              <a:rPr lang="ru-RU" dirty="0" smtClean="0"/>
              <a:t>Стимулируют центр удовольствия и утоляют боль.</a:t>
            </a:r>
          </a:p>
          <a:p>
            <a:r>
              <a:rPr lang="ru-RU" u="sng" dirty="0" err="1" smtClean="0"/>
              <a:t>Анандамин</a:t>
            </a:r>
            <a:endParaRPr lang="ru-RU" dirty="0" smtClean="0"/>
          </a:p>
          <a:p>
            <a:r>
              <a:rPr lang="ru-RU" dirty="0" smtClean="0"/>
              <a:t>Участвует в процессах памяти, координации и равновесия.</a:t>
            </a:r>
          </a:p>
          <a:p>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Суммируем:</a:t>
            </a:r>
            <a:br>
              <a:rPr lang="ru-RU" dirty="0" smtClean="0"/>
            </a:br>
            <a:endParaRPr lang="ru-RU" dirty="0"/>
          </a:p>
        </p:txBody>
      </p:sp>
      <p:sp>
        <p:nvSpPr>
          <p:cNvPr id="3" name="Содержимое 2"/>
          <p:cNvSpPr>
            <a:spLocks noGrp="1"/>
          </p:cNvSpPr>
          <p:nvPr>
            <p:ph idx="1"/>
          </p:nvPr>
        </p:nvSpPr>
        <p:spPr/>
        <p:txBody>
          <a:bodyPr/>
          <a:lstStyle/>
          <a:p>
            <a:r>
              <a:rPr lang="ru-RU" dirty="0" smtClean="0"/>
              <a:t>1. Ускоряется или замедляется выпуск медиаторов.</a:t>
            </a:r>
          </a:p>
          <a:p>
            <a:r>
              <a:rPr lang="ru-RU" dirty="0" smtClean="0"/>
              <a:t>2. Нарушается разложение белком.</a:t>
            </a:r>
          </a:p>
          <a:p>
            <a:r>
              <a:rPr lang="ru-RU" dirty="0" smtClean="0"/>
              <a:t>3. Нарушается контролируемый белками поглощения возврат медиаторов в аксон.</a:t>
            </a:r>
          </a:p>
          <a:p>
            <a:r>
              <a:rPr lang="ru-RU" dirty="0" smtClean="0"/>
              <a:t>4. Наркотик имитирует медиатор.</a:t>
            </a:r>
          </a:p>
          <a:p>
            <a:r>
              <a:rPr lang="ru-RU" dirty="0" smtClean="0"/>
              <a:t>5. Замедляется производство молекул вещества- медиатора.</a:t>
            </a:r>
          </a:p>
          <a:p>
            <a:endParaRPr 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0113" y="476250"/>
            <a:ext cx="7272337" cy="6247864"/>
          </a:xfrm>
          <a:prstGeom prst="rect">
            <a:avLst/>
          </a:prstGeom>
          <a:solidFill>
            <a:schemeClr val="bg1">
              <a:alpha val="88000"/>
            </a:schemeClr>
          </a:solidFill>
          <a:ln>
            <a:solidFill>
              <a:schemeClr val="bg2">
                <a:lumMod val="50000"/>
              </a:schemeClr>
            </a:solidFill>
          </a:ln>
        </p:spPr>
        <p:txBody>
          <a:bodyPr lIns="396000">
            <a:spAutoFit/>
          </a:bodyPr>
          <a:lstStyle/>
          <a:p>
            <a:pPr>
              <a:lnSpc>
                <a:spcPts val="6000"/>
              </a:lnSpc>
              <a:defRPr/>
            </a:pPr>
            <a:r>
              <a:rPr lang="ru-RU" sz="3600" dirty="0"/>
              <a:t>Пять категорий наркотиков</a:t>
            </a:r>
            <a:br>
              <a:rPr lang="ru-RU" sz="3600" dirty="0"/>
            </a:br>
            <a:r>
              <a:rPr lang="en-US" sz="3600" dirty="0"/>
              <a:t>- </a:t>
            </a:r>
            <a:r>
              <a:rPr lang="ru-RU" sz="3600" dirty="0" smtClean="0"/>
              <a:t>депрессанты </a:t>
            </a:r>
            <a:r>
              <a:rPr lang="ru-RU" sz="3600" dirty="0"/>
              <a:t>центральной </a:t>
            </a:r>
            <a:r>
              <a:rPr lang="en-US" sz="3600" dirty="0"/>
              <a:t>  </a:t>
            </a:r>
          </a:p>
          <a:p>
            <a:pPr>
              <a:lnSpc>
                <a:spcPts val="6000"/>
              </a:lnSpc>
              <a:defRPr/>
            </a:pPr>
            <a:r>
              <a:rPr lang="en-US" sz="3600" dirty="0"/>
              <a:t>    </a:t>
            </a:r>
            <a:r>
              <a:rPr lang="ru-RU" sz="3600" dirty="0"/>
              <a:t>нервной системы</a:t>
            </a:r>
            <a:br>
              <a:rPr lang="ru-RU" sz="3600" dirty="0"/>
            </a:br>
            <a:r>
              <a:rPr lang="ru-RU" sz="3600" dirty="0"/>
              <a:t>- стимуляторы</a:t>
            </a:r>
            <a:br>
              <a:rPr lang="ru-RU" sz="3600" dirty="0"/>
            </a:br>
            <a:r>
              <a:rPr lang="ru-RU" sz="3600" dirty="0"/>
              <a:t>- Опиаты / </a:t>
            </a:r>
            <a:r>
              <a:rPr lang="ru-RU" sz="3600" dirty="0" smtClean="0"/>
              <a:t>анальгетики/ обезболивающие</a:t>
            </a:r>
            <a:r>
              <a:rPr lang="ru-RU" sz="3600" dirty="0"/>
              <a:t/>
            </a:r>
            <a:br>
              <a:rPr lang="ru-RU" sz="3600" dirty="0"/>
            </a:br>
            <a:r>
              <a:rPr lang="ru-RU" sz="3600" dirty="0"/>
              <a:t>- </a:t>
            </a:r>
            <a:r>
              <a:rPr lang="ru-RU" sz="3600" dirty="0" smtClean="0"/>
              <a:t>Психоделики (психотропные)</a:t>
            </a:r>
            <a:r>
              <a:rPr lang="ru-RU" sz="3600" dirty="0"/>
              <a:t/>
            </a:r>
            <a:br>
              <a:rPr lang="ru-RU" sz="3600" dirty="0"/>
            </a:br>
            <a:r>
              <a:rPr lang="ru-RU" sz="3600" dirty="0"/>
              <a:t>- </a:t>
            </a:r>
            <a:r>
              <a:rPr lang="ru-RU" sz="3600" dirty="0" smtClean="0"/>
              <a:t>Нейролептики</a:t>
            </a:r>
            <a:endParaRPr lang="en-US" sz="3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Город Керчь. 20 самых опасных наркотиков !">
            <a:hlinkClick r:id="rId2" tgtFrame="&quot;_blank&quot;"/>
          </p:cNvPr>
          <p:cNvPicPr>
            <a:picLocks noGrp="1"/>
          </p:cNvPicPr>
          <p:nvPr>
            <p:ph idx="1"/>
          </p:nvPr>
        </p:nvPicPr>
        <p:blipFill>
          <a:blip r:embed="rId3" cstate="print"/>
          <a:srcRect/>
          <a:stretch>
            <a:fillRect/>
          </a:stretch>
        </p:blipFill>
        <p:spPr bwMode="auto">
          <a:xfrm>
            <a:off x="142844" y="142852"/>
            <a:ext cx="8786874" cy="67151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0"/>
            <a:ext cx="5486400" cy="1071546"/>
          </a:xfrm>
        </p:spPr>
        <p:txBody>
          <a:bodyPr/>
          <a:lstStyle/>
          <a:p>
            <a:r>
              <a:rPr lang="ru-RU" dirty="0" smtClean="0"/>
              <a:t>Необходимо лечение целостной личности</a:t>
            </a:r>
            <a:endParaRPr lang="ru-RU" dirty="0"/>
          </a:p>
        </p:txBody>
      </p:sp>
      <p:sp>
        <p:nvSpPr>
          <p:cNvPr id="3" name="Текст 2"/>
          <p:cNvSpPr>
            <a:spLocks noGrp="1"/>
          </p:cNvSpPr>
          <p:nvPr>
            <p:ph type="body" sz="half" idx="2"/>
          </p:nvPr>
        </p:nvSpPr>
        <p:spPr>
          <a:xfrm>
            <a:off x="3040443" y="1285861"/>
            <a:ext cx="5486400" cy="1571636"/>
          </a:xfrm>
        </p:spPr>
        <p:txBody>
          <a:bodyPr>
            <a:normAutofit/>
          </a:bodyPr>
          <a:lstStyle/>
          <a:p>
            <a:r>
              <a:rPr lang="ru-RU" sz="2000" dirty="0" smtClean="0"/>
              <a:t>Фармакологическое лечение (медикаменты)</a:t>
            </a:r>
          </a:p>
          <a:p>
            <a:r>
              <a:rPr lang="ru-RU" sz="2000" dirty="0" smtClean="0"/>
              <a:t>Медицинское лечение</a:t>
            </a:r>
          </a:p>
          <a:p>
            <a:r>
              <a:rPr lang="ru-RU" sz="2000" dirty="0" smtClean="0"/>
              <a:t>Социальные службы</a:t>
            </a:r>
          </a:p>
          <a:p>
            <a:r>
              <a:rPr lang="ru-RU" sz="2000" dirty="0" smtClean="0"/>
              <a:t>Поведенческая терапия</a:t>
            </a:r>
          </a:p>
          <a:p>
            <a:endParaRPr lang="ru-RU" dirty="0" smtClean="0"/>
          </a:p>
          <a:p>
            <a:endParaRPr lang="ru-RU" dirty="0"/>
          </a:p>
        </p:txBody>
      </p:sp>
      <p:sp>
        <p:nvSpPr>
          <p:cNvPr id="5" name="Freeform 7" descr="puzzlegraphic"/>
          <p:cNvSpPr>
            <a:spLocks noGrp="1"/>
          </p:cNvSpPr>
          <p:nvPr>
            <p:ph type="pic" idx="1"/>
          </p:nvPr>
        </p:nvSpPr>
        <p:spPr bwMode="auto">
          <a:xfrm>
            <a:off x="142844" y="785794"/>
            <a:ext cx="2428892" cy="4343400"/>
          </a:xfrm>
          <a:custGeom>
            <a:avLst/>
            <a:gdLst>
              <a:gd name="T0" fmla="*/ 2147483647 w 3130"/>
              <a:gd name="T1" fmla="*/ 2147483647 h 6418"/>
              <a:gd name="T2" fmla="*/ 2147483647 w 3130"/>
              <a:gd name="T3" fmla="*/ 2147483647 h 6418"/>
              <a:gd name="T4" fmla="*/ 2147483647 w 3130"/>
              <a:gd name="T5" fmla="*/ 2147483647 h 6418"/>
              <a:gd name="T6" fmla="*/ 2147483647 w 3130"/>
              <a:gd name="T7" fmla="*/ 2147483647 h 6418"/>
              <a:gd name="T8" fmla="*/ 2147483647 w 3130"/>
              <a:gd name="T9" fmla="*/ 2147483647 h 6418"/>
              <a:gd name="T10" fmla="*/ 2147483647 w 3130"/>
              <a:gd name="T11" fmla="*/ 2147483647 h 6418"/>
              <a:gd name="T12" fmla="*/ 2147483647 w 3130"/>
              <a:gd name="T13" fmla="*/ 2147483647 h 6418"/>
              <a:gd name="T14" fmla="*/ 2147483647 w 3130"/>
              <a:gd name="T15" fmla="*/ 2147483647 h 6418"/>
              <a:gd name="T16" fmla="*/ 2147483647 w 3130"/>
              <a:gd name="T17" fmla="*/ 2147483647 h 6418"/>
              <a:gd name="T18" fmla="*/ 2147483647 w 3130"/>
              <a:gd name="T19" fmla="*/ 2147483647 h 6418"/>
              <a:gd name="T20" fmla="*/ 2147483647 w 3130"/>
              <a:gd name="T21" fmla="*/ 2147483647 h 6418"/>
              <a:gd name="T22" fmla="*/ 2147483647 w 3130"/>
              <a:gd name="T23" fmla="*/ 2147483647 h 6418"/>
              <a:gd name="T24" fmla="*/ 2147483647 w 3130"/>
              <a:gd name="T25" fmla="*/ 2147483647 h 6418"/>
              <a:gd name="T26" fmla="*/ 2147483647 w 3130"/>
              <a:gd name="T27" fmla="*/ 2147483647 h 6418"/>
              <a:gd name="T28" fmla="*/ 2147483647 w 3130"/>
              <a:gd name="T29" fmla="*/ 2147483647 h 6418"/>
              <a:gd name="T30" fmla="*/ 2147483647 w 3130"/>
              <a:gd name="T31" fmla="*/ 2147483647 h 6418"/>
              <a:gd name="T32" fmla="*/ 2147483647 w 3130"/>
              <a:gd name="T33" fmla="*/ 2147483647 h 6418"/>
              <a:gd name="T34" fmla="*/ 2147483647 w 3130"/>
              <a:gd name="T35" fmla="*/ 2147483647 h 6418"/>
              <a:gd name="T36" fmla="*/ 2147483647 w 3130"/>
              <a:gd name="T37" fmla="*/ 2147483647 h 6418"/>
              <a:gd name="T38" fmla="*/ 2147483647 w 3130"/>
              <a:gd name="T39" fmla="*/ 2147483647 h 6418"/>
              <a:gd name="T40" fmla="*/ 2147483647 w 3130"/>
              <a:gd name="T41" fmla="*/ 2147483647 h 6418"/>
              <a:gd name="T42" fmla="*/ 2147483647 w 3130"/>
              <a:gd name="T43" fmla="*/ 2147483647 h 6418"/>
              <a:gd name="T44" fmla="*/ 2147483647 w 3130"/>
              <a:gd name="T45" fmla="*/ 2147483647 h 6418"/>
              <a:gd name="T46" fmla="*/ 2147483647 w 3130"/>
              <a:gd name="T47" fmla="*/ 2147483647 h 6418"/>
              <a:gd name="T48" fmla="*/ 2147483647 w 3130"/>
              <a:gd name="T49" fmla="*/ 2147483647 h 6418"/>
              <a:gd name="T50" fmla="*/ 2147483647 w 3130"/>
              <a:gd name="T51" fmla="*/ 2147483647 h 6418"/>
              <a:gd name="T52" fmla="*/ 2147483647 w 3130"/>
              <a:gd name="T53" fmla="*/ 2147483647 h 6418"/>
              <a:gd name="T54" fmla="*/ 2147483647 w 3130"/>
              <a:gd name="T55" fmla="*/ 2147483647 h 6418"/>
              <a:gd name="T56" fmla="*/ 2147483647 w 3130"/>
              <a:gd name="T57" fmla="*/ 2147483647 h 6418"/>
              <a:gd name="T58" fmla="*/ 2147483647 w 3130"/>
              <a:gd name="T59" fmla="*/ 2147483647 h 6418"/>
              <a:gd name="T60" fmla="*/ 2147483647 w 3130"/>
              <a:gd name="T61" fmla="*/ 2147483647 h 6418"/>
              <a:gd name="T62" fmla="*/ 2147483647 w 3130"/>
              <a:gd name="T63" fmla="*/ 2147483647 h 6418"/>
              <a:gd name="T64" fmla="*/ 2147483647 w 3130"/>
              <a:gd name="T65" fmla="*/ 2147483647 h 6418"/>
              <a:gd name="T66" fmla="*/ 2147483647 w 3130"/>
              <a:gd name="T67" fmla="*/ 2147483647 h 6418"/>
              <a:gd name="T68" fmla="*/ 2147483647 w 3130"/>
              <a:gd name="T69" fmla="*/ 2147483647 h 6418"/>
              <a:gd name="T70" fmla="*/ 2147483647 w 3130"/>
              <a:gd name="T71" fmla="*/ 2147483647 h 6418"/>
              <a:gd name="T72" fmla="*/ 2147483647 w 3130"/>
              <a:gd name="T73" fmla="*/ 2147483647 h 6418"/>
              <a:gd name="T74" fmla="*/ 2147483647 w 3130"/>
              <a:gd name="T75" fmla="*/ 2147483647 h 6418"/>
              <a:gd name="T76" fmla="*/ 2147483647 w 3130"/>
              <a:gd name="T77" fmla="*/ 2147483647 h 6418"/>
              <a:gd name="T78" fmla="*/ 2147483647 w 3130"/>
              <a:gd name="T79" fmla="*/ 2147483647 h 6418"/>
              <a:gd name="T80" fmla="*/ 2147483647 w 3130"/>
              <a:gd name="T81" fmla="*/ 2147483647 h 6418"/>
              <a:gd name="T82" fmla="*/ 2147483647 w 3130"/>
              <a:gd name="T83" fmla="*/ 2147483647 h 6418"/>
              <a:gd name="T84" fmla="*/ 2147483647 w 3130"/>
              <a:gd name="T85" fmla="*/ 2147483647 h 6418"/>
              <a:gd name="T86" fmla="*/ 2147483647 w 3130"/>
              <a:gd name="T87" fmla="*/ 2147483647 h 6418"/>
              <a:gd name="T88" fmla="*/ 2147483647 w 3130"/>
              <a:gd name="T89" fmla="*/ 2147483647 h 6418"/>
              <a:gd name="T90" fmla="*/ 2147483647 w 3130"/>
              <a:gd name="T91" fmla="*/ 2147483647 h 6418"/>
              <a:gd name="T92" fmla="*/ 2147483647 w 3130"/>
              <a:gd name="T93" fmla="*/ 2147483647 h 6418"/>
              <a:gd name="T94" fmla="*/ 2147483647 w 3130"/>
              <a:gd name="T95" fmla="*/ 2147483647 h 6418"/>
              <a:gd name="T96" fmla="*/ 2147483647 w 3130"/>
              <a:gd name="T97" fmla="*/ 2147483647 h 6418"/>
              <a:gd name="T98" fmla="*/ 2147483647 w 3130"/>
              <a:gd name="T99" fmla="*/ 2147483647 h 6418"/>
              <a:gd name="T100" fmla="*/ 2147483647 w 3130"/>
              <a:gd name="T101" fmla="*/ 2147483647 h 6418"/>
              <a:gd name="T102" fmla="*/ 2147483647 w 3130"/>
              <a:gd name="T103" fmla="*/ 2147483647 h 6418"/>
              <a:gd name="T104" fmla="*/ 2147483647 w 3130"/>
              <a:gd name="T105" fmla="*/ 2147483647 h 6418"/>
              <a:gd name="T106" fmla="*/ 2147483647 w 3130"/>
              <a:gd name="T107" fmla="*/ 2147483647 h 6418"/>
              <a:gd name="T108" fmla="*/ 2147483647 w 3130"/>
              <a:gd name="T109" fmla="*/ 2147483647 h 6418"/>
              <a:gd name="T110" fmla="*/ 2147483647 w 3130"/>
              <a:gd name="T111" fmla="*/ 2147483647 h 6418"/>
              <a:gd name="T112" fmla="*/ 2147483647 w 3130"/>
              <a:gd name="T113" fmla="*/ 2147483647 h 6418"/>
              <a:gd name="T114" fmla="*/ 2147483647 w 3130"/>
              <a:gd name="T115" fmla="*/ 2147483647 h 6418"/>
              <a:gd name="T116" fmla="*/ 2147483647 w 3130"/>
              <a:gd name="T117" fmla="*/ 2147483647 h 6418"/>
              <a:gd name="T118" fmla="*/ 2147483647 w 3130"/>
              <a:gd name="T119" fmla="*/ 2147483647 h 64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130"/>
              <a:gd name="T181" fmla="*/ 0 h 6418"/>
              <a:gd name="T182" fmla="*/ 3130 w 3130"/>
              <a:gd name="T183" fmla="*/ 6418 h 64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130" h="6418">
                <a:moveTo>
                  <a:pt x="1565" y="0"/>
                </a:moveTo>
                <a:lnTo>
                  <a:pt x="1648" y="7"/>
                </a:lnTo>
                <a:lnTo>
                  <a:pt x="1715" y="35"/>
                </a:lnTo>
                <a:lnTo>
                  <a:pt x="1771" y="74"/>
                </a:lnTo>
                <a:lnTo>
                  <a:pt x="1813" y="127"/>
                </a:lnTo>
                <a:lnTo>
                  <a:pt x="1838" y="189"/>
                </a:lnTo>
                <a:lnTo>
                  <a:pt x="1854" y="254"/>
                </a:lnTo>
                <a:lnTo>
                  <a:pt x="1860" y="326"/>
                </a:lnTo>
                <a:lnTo>
                  <a:pt x="1853" y="400"/>
                </a:lnTo>
                <a:lnTo>
                  <a:pt x="1866" y="375"/>
                </a:lnTo>
                <a:lnTo>
                  <a:pt x="1884" y="385"/>
                </a:lnTo>
                <a:lnTo>
                  <a:pt x="1896" y="419"/>
                </a:lnTo>
                <a:lnTo>
                  <a:pt x="1896" y="462"/>
                </a:lnTo>
                <a:lnTo>
                  <a:pt x="1886" y="516"/>
                </a:lnTo>
                <a:lnTo>
                  <a:pt x="1869" y="587"/>
                </a:lnTo>
                <a:lnTo>
                  <a:pt x="1841" y="640"/>
                </a:lnTo>
                <a:lnTo>
                  <a:pt x="1806" y="660"/>
                </a:lnTo>
                <a:lnTo>
                  <a:pt x="1803" y="672"/>
                </a:lnTo>
                <a:lnTo>
                  <a:pt x="1796" y="707"/>
                </a:lnTo>
                <a:lnTo>
                  <a:pt x="1781" y="750"/>
                </a:lnTo>
                <a:lnTo>
                  <a:pt x="1760" y="784"/>
                </a:lnTo>
                <a:lnTo>
                  <a:pt x="1760" y="954"/>
                </a:lnTo>
                <a:lnTo>
                  <a:pt x="1800" y="964"/>
                </a:lnTo>
                <a:lnTo>
                  <a:pt x="1846" y="986"/>
                </a:lnTo>
                <a:lnTo>
                  <a:pt x="1897" y="1010"/>
                </a:lnTo>
                <a:lnTo>
                  <a:pt x="1950" y="1039"/>
                </a:lnTo>
                <a:lnTo>
                  <a:pt x="2000" y="1069"/>
                </a:lnTo>
                <a:lnTo>
                  <a:pt x="2040" y="1096"/>
                </a:lnTo>
                <a:lnTo>
                  <a:pt x="2070" y="1116"/>
                </a:lnTo>
                <a:lnTo>
                  <a:pt x="2083" y="1128"/>
                </a:lnTo>
                <a:lnTo>
                  <a:pt x="2096" y="1129"/>
                </a:lnTo>
                <a:lnTo>
                  <a:pt x="2131" y="1135"/>
                </a:lnTo>
                <a:lnTo>
                  <a:pt x="2176" y="1159"/>
                </a:lnTo>
                <a:lnTo>
                  <a:pt x="2234" y="1209"/>
                </a:lnTo>
                <a:lnTo>
                  <a:pt x="2269" y="1219"/>
                </a:lnTo>
                <a:lnTo>
                  <a:pt x="2310" y="1245"/>
                </a:lnTo>
                <a:lnTo>
                  <a:pt x="2354" y="1288"/>
                </a:lnTo>
                <a:lnTo>
                  <a:pt x="2397" y="1350"/>
                </a:lnTo>
                <a:lnTo>
                  <a:pt x="2437" y="1428"/>
                </a:lnTo>
                <a:lnTo>
                  <a:pt x="2464" y="1528"/>
                </a:lnTo>
                <a:lnTo>
                  <a:pt x="2481" y="1647"/>
                </a:lnTo>
                <a:lnTo>
                  <a:pt x="2480" y="1790"/>
                </a:lnTo>
                <a:lnTo>
                  <a:pt x="2511" y="1869"/>
                </a:lnTo>
                <a:lnTo>
                  <a:pt x="2543" y="1989"/>
                </a:lnTo>
                <a:lnTo>
                  <a:pt x="2562" y="2112"/>
                </a:lnTo>
                <a:lnTo>
                  <a:pt x="2569" y="2200"/>
                </a:lnTo>
                <a:lnTo>
                  <a:pt x="2617" y="2276"/>
                </a:lnTo>
                <a:lnTo>
                  <a:pt x="2657" y="2403"/>
                </a:lnTo>
                <a:lnTo>
                  <a:pt x="2690" y="2545"/>
                </a:lnTo>
                <a:lnTo>
                  <a:pt x="2709" y="2664"/>
                </a:lnTo>
                <a:lnTo>
                  <a:pt x="2723" y="2774"/>
                </a:lnTo>
                <a:lnTo>
                  <a:pt x="2748" y="2913"/>
                </a:lnTo>
                <a:lnTo>
                  <a:pt x="2785" y="3056"/>
                </a:lnTo>
                <a:lnTo>
                  <a:pt x="2835" y="3185"/>
                </a:lnTo>
                <a:lnTo>
                  <a:pt x="2865" y="3189"/>
                </a:lnTo>
                <a:lnTo>
                  <a:pt x="2887" y="3206"/>
                </a:lnTo>
                <a:lnTo>
                  <a:pt x="2905" y="3225"/>
                </a:lnTo>
                <a:lnTo>
                  <a:pt x="2918" y="3240"/>
                </a:lnTo>
                <a:lnTo>
                  <a:pt x="2934" y="3249"/>
                </a:lnTo>
                <a:lnTo>
                  <a:pt x="2945" y="3256"/>
                </a:lnTo>
                <a:lnTo>
                  <a:pt x="2961" y="3263"/>
                </a:lnTo>
                <a:lnTo>
                  <a:pt x="2977" y="3279"/>
                </a:lnTo>
                <a:lnTo>
                  <a:pt x="2988" y="3295"/>
                </a:lnTo>
                <a:lnTo>
                  <a:pt x="2994" y="3309"/>
                </a:lnTo>
                <a:lnTo>
                  <a:pt x="3003" y="3324"/>
                </a:lnTo>
                <a:lnTo>
                  <a:pt x="3021" y="3344"/>
                </a:lnTo>
                <a:lnTo>
                  <a:pt x="3051" y="3371"/>
                </a:lnTo>
                <a:lnTo>
                  <a:pt x="3088" y="3407"/>
                </a:lnTo>
                <a:lnTo>
                  <a:pt x="3120" y="3435"/>
                </a:lnTo>
                <a:lnTo>
                  <a:pt x="3130" y="3451"/>
                </a:lnTo>
                <a:lnTo>
                  <a:pt x="3130" y="3467"/>
                </a:lnTo>
                <a:lnTo>
                  <a:pt x="3114" y="3487"/>
                </a:lnTo>
                <a:lnTo>
                  <a:pt x="3081" y="3491"/>
                </a:lnTo>
                <a:lnTo>
                  <a:pt x="3038" y="3474"/>
                </a:lnTo>
                <a:lnTo>
                  <a:pt x="3000" y="3445"/>
                </a:lnTo>
                <a:lnTo>
                  <a:pt x="2971" y="3421"/>
                </a:lnTo>
                <a:lnTo>
                  <a:pt x="2955" y="3409"/>
                </a:lnTo>
                <a:lnTo>
                  <a:pt x="2945" y="3409"/>
                </a:lnTo>
                <a:lnTo>
                  <a:pt x="2941" y="3454"/>
                </a:lnTo>
                <a:lnTo>
                  <a:pt x="2955" y="3512"/>
                </a:lnTo>
                <a:lnTo>
                  <a:pt x="2977" y="3560"/>
                </a:lnTo>
                <a:lnTo>
                  <a:pt x="3004" y="3643"/>
                </a:lnTo>
                <a:lnTo>
                  <a:pt x="3021" y="3723"/>
                </a:lnTo>
                <a:lnTo>
                  <a:pt x="3007" y="3767"/>
                </a:lnTo>
                <a:lnTo>
                  <a:pt x="2968" y="3740"/>
                </a:lnTo>
                <a:lnTo>
                  <a:pt x="2929" y="3661"/>
                </a:lnTo>
                <a:lnTo>
                  <a:pt x="2897" y="3581"/>
                </a:lnTo>
                <a:lnTo>
                  <a:pt x="2874" y="3545"/>
                </a:lnTo>
                <a:lnTo>
                  <a:pt x="2877" y="3593"/>
                </a:lnTo>
                <a:lnTo>
                  <a:pt x="2897" y="3694"/>
                </a:lnTo>
                <a:lnTo>
                  <a:pt x="2907" y="3794"/>
                </a:lnTo>
                <a:lnTo>
                  <a:pt x="2884" y="3847"/>
                </a:lnTo>
                <a:lnTo>
                  <a:pt x="2846" y="3807"/>
                </a:lnTo>
                <a:lnTo>
                  <a:pt x="2821" y="3706"/>
                </a:lnTo>
                <a:lnTo>
                  <a:pt x="2799" y="3604"/>
                </a:lnTo>
                <a:lnTo>
                  <a:pt x="2779" y="3560"/>
                </a:lnTo>
                <a:lnTo>
                  <a:pt x="2783" y="3598"/>
                </a:lnTo>
                <a:lnTo>
                  <a:pt x="2802" y="3687"/>
                </a:lnTo>
                <a:lnTo>
                  <a:pt x="2809" y="3779"/>
                </a:lnTo>
                <a:lnTo>
                  <a:pt x="2779" y="3825"/>
                </a:lnTo>
                <a:lnTo>
                  <a:pt x="2748" y="3786"/>
                </a:lnTo>
                <a:lnTo>
                  <a:pt x="2722" y="3694"/>
                </a:lnTo>
                <a:lnTo>
                  <a:pt x="2702" y="3604"/>
                </a:lnTo>
                <a:lnTo>
                  <a:pt x="2693" y="3561"/>
                </a:lnTo>
                <a:lnTo>
                  <a:pt x="2692" y="3598"/>
                </a:lnTo>
                <a:lnTo>
                  <a:pt x="2699" y="3680"/>
                </a:lnTo>
                <a:lnTo>
                  <a:pt x="2702" y="3760"/>
                </a:lnTo>
                <a:lnTo>
                  <a:pt x="2677" y="3802"/>
                </a:lnTo>
                <a:lnTo>
                  <a:pt x="2645" y="3767"/>
                </a:lnTo>
                <a:lnTo>
                  <a:pt x="2626" y="3691"/>
                </a:lnTo>
                <a:lnTo>
                  <a:pt x="2617" y="3613"/>
                </a:lnTo>
                <a:lnTo>
                  <a:pt x="2614" y="3577"/>
                </a:lnTo>
                <a:lnTo>
                  <a:pt x="2592" y="3512"/>
                </a:lnTo>
                <a:lnTo>
                  <a:pt x="2572" y="3407"/>
                </a:lnTo>
                <a:lnTo>
                  <a:pt x="2562" y="3308"/>
                </a:lnTo>
                <a:lnTo>
                  <a:pt x="2576" y="3255"/>
                </a:lnTo>
                <a:lnTo>
                  <a:pt x="2562" y="3192"/>
                </a:lnTo>
                <a:lnTo>
                  <a:pt x="2543" y="3129"/>
                </a:lnTo>
                <a:lnTo>
                  <a:pt x="2517" y="3067"/>
                </a:lnTo>
                <a:lnTo>
                  <a:pt x="2484" y="3004"/>
                </a:lnTo>
                <a:lnTo>
                  <a:pt x="2453" y="2938"/>
                </a:lnTo>
                <a:lnTo>
                  <a:pt x="2414" y="2868"/>
                </a:lnTo>
                <a:lnTo>
                  <a:pt x="2378" y="2797"/>
                </a:lnTo>
                <a:lnTo>
                  <a:pt x="2342" y="2718"/>
                </a:lnTo>
                <a:lnTo>
                  <a:pt x="2284" y="2571"/>
                </a:lnTo>
                <a:lnTo>
                  <a:pt x="2255" y="2465"/>
                </a:lnTo>
                <a:lnTo>
                  <a:pt x="2247" y="2392"/>
                </a:lnTo>
                <a:lnTo>
                  <a:pt x="2247" y="2340"/>
                </a:lnTo>
                <a:lnTo>
                  <a:pt x="2237" y="2270"/>
                </a:lnTo>
                <a:lnTo>
                  <a:pt x="2226" y="2244"/>
                </a:lnTo>
                <a:lnTo>
                  <a:pt x="2192" y="2173"/>
                </a:lnTo>
                <a:lnTo>
                  <a:pt x="2163" y="2085"/>
                </a:lnTo>
                <a:lnTo>
                  <a:pt x="2139" y="1982"/>
                </a:lnTo>
                <a:lnTo>
                  <a:pt x="2125" y="1858"/>
                </a:lnTo>
                <a:lnTo>
                  <a:pt x="2118" y="1928"/>
                </a:lnTo>
                <a:lnTo>
                  <a:pt x="2106" y="2107"/>
                </a:lnTo>
                <a:lnTo>
                  <a:pt x="2099" y="2349"/>
                </a:lnTo>
                <a:lnTo>
                  <a:pt x="2103" y="2611"/>
                </a:lnTo>
                <a:lnTo>
                  <a:pt x="2125" y="2802"/>
                </a:lnTo>
                <a:lnTo>
                  <a:pt x="2156" y="2926"/>
                </a:lnTo>
                <a:lnTo>
                  <a:pt x="2182" y="3056"/>
                </a:lnTo>
                <a:lnTo>
                  <a:pt x="2192" y="3269"/>
                </a:lnTo>
                <a:lnTo>
                  <a:pt x="2184" y="3554"/>
                </a:lnTo>
                <a:lnTo>
                  <a:pt x="2162" y="3827"/>
                </a:lnTo>
                <a:lnTo>
                  <a:pt x="2132" y="4054"/>
                </a:lnTo>
                <a:lnTo>
                  <a:pt x="2103" y="4191"/>
                </a:lnTo>
                <a:lnTo>
                  <a:pt x="2088" y="4358"/>
                </a:lnTo>
                <a:lnTo>
                  <a:pt x="2099" y="4512"/>
                </a:lnTo>
                <a:lnTo>
                  <a:pt x="2083" y="4643"/>
                </a:lnTo>
                <a:lnTo>
                  <a:pt x="2070" y="4775"/>
                </a:lnTo>
                <a:lnTo>
                  <a:pt x="2088" y="4884"/>
                </a:lnTo>
                <a:lnTo>
                  <a:pt x="2103" y="5047"/>
                </a:lnTo>
                <a:lnTo>
                  <a:pt x="2088" y="5319"/>
                </a:lnTo>
                <a:lnTo>
                  <a:pt x="2053" y="5522"/>
                </a:lnTo>
                <a:lnTo>
                  <a:pt x="2017" y="5678"/>
                </a:lnTo>
                <a:lnTo>
                  <a:pt x="2002" y="5801"/>
                </a:lnTo>
                <a:lnTo>
                  <a:pt x="2020" y="5906"/>
                </a:lnTo>
                <a:lnTo>
                  <a:pt x="2069" y="6005"/>
                </a:lnTo>
                <a:lnTo>
                  <a:pt x="2121" y="6102"/>
                </a:lnTo>
                <a:lnTo>
                  <a:pt x="2165" y="6201"/>
                </a:lnTo>
                <a:lnTo>
                  <a:pt x="2184" y="6282"/>
                </a:lnTo>
                <a:lnTo>
                  <a:pt x="2182" y="6317"/>
                </a:lnTo>
                <a:lnTo>
                  <a:pt x="2169" y="6321"/>
                </a:lnTo>
                <a:lnTo>
                  <a:pt x="2153" y="6308"/>
                </a:lnTo>
                <a:lnTo>
                  <a:pt x="2148" y="6338"/>
                </a:lnTo>
                <a:lnTo>
                  <a:pt x="2135" y="6355"/>
                </a:lnTo>
                <a:lnTo>
                  <a:pt x="2115" y="6363"/>
                </a:lnTo>
                <a:lnTo>
                  <a:pt x="2099" y="6360"/>
                </a:lnTo>
                <a:lnTo>
                  <a:pt x="2093" y="6377"/>
                </a:lnTo>
                <a:lnTo>
                  <a:pt x="2080" y="6397"/>
                </a:lnTo>
                <a:lnTo>
                  <a:pt x="2062" y="6404"/>
                </a:lnTo>
                <a:lnTo>
                  <a:pt x="2033" y="6398"/>
                </a:lnTo>
                <a:lnTo>
                  <a:pt x="2019" y="6415"/>
                </a:lnTo>
                <a:lnTo>
                  <a:pt x="1996" y="6418"/>
                </a:lnTo>
                <a:lnTo>
                  <a:pt x="1969" y="6413"/>
                </a:lnTo>
                <a:lnTo>
                  <a:pt x="1950" y="6395"/>
                </a:lnTo>
                <a:lnTo>
                  <a:pt x="1936" y="6414"/>
                </a:lnTo>
                <a:lnTo>
                  <a:pt x="1903" y="6418"/>
                </a:lnTo>
                <a:lnTo>
                  <a:pt x="1869" y="6410"/>
                </a:lnTo>
                <a:lnTo>
                  <a:pt x="1846" y="6395"/>
                </a:lnTo>
                <a:lnTo>
                  <a:pt x="1824" y="6347"/>
                </a:lnTo>
                <a:lnTo>
                  <a:pt x="1813" y="6298"/>
                </a:lnTo>
                <a:lnTo>
                  <a:pt x="1797" y="6277"/>
                </a:lnTo>
                <a:lnTo>
                  <a:pt x="1784" y="6231"/>
                </a:lnTo>
                <a:lnTo>
                  <a:pt x="1775" y="6178"/>
                </a:lnTo>
                <a:lnTo>
                  <a:pt x="1771" y="6139"/>
                </a:lnTo>
                <a:lnTo>
                  <a:pt x="1768" y="6121"/>
                </a:lnTo>
                <a:lnTo>
                  <a:pt x="1755" y="6108"/>
                </a:lnTo>
                <a:lnTo>
                  <a:pt x="1744" y="6092"/>
                </a:lnTo>
                <a:lnTo>
                  <a:pt x="1731" y="6069"/>
                </a:lnTo>
                <a:lnTo>
                  <a:pt x="1731" y="5983"/>
                </a:lnTo>
                <a:lnTo>
                  <a:pt x="1744" y="5843"/>
                </a:lnTo>
                <a:lnTo>
                  <a:pt x="1747" y="5753"/>
                </a:lnTo>
                <a:lnTo>
                  <a:pt x="1748" y="5642"/>
                </a:lnTo>
                <a:lnTo>
                  <a:pt x="1733" y="5521"/>
                </a:lnTo>
                <a:lnTo>
                  <a:pt x="1690" y="5388"/>
                </a:lnTo>
                <a:lnTo>
                  <a:pt x="1649" y="5250"/>
                </a:lnTo>
                <a:lnTo>
                  <a:pt x="1638" y="5117"/>
                </a:lnTo>
                <a:lnTo>
                  <a:pt x="1648" y="5000"/>
                </a:lnTo>
                <a:lnTo>
                  <a:pt x="1662" y="4898"/>
                </a:lnTo>
                <a:lnTo>
                  <a:pt x="1671" y="4818"/>
                </a:lnTo>
                <a:lnTo>
                  <a:pt x="1667" y="4761"/>
                </a:lnTo>
                <a:lnTo>
                  <a:pt x="1657" y="4719"/>
                </a:lnTo>
                <a:lnTo>
                  <a:pt x="1642" y="4683"/>
                </a:lnTo>
                <a:lnTo>
                  <a:pt x="1627" y="4605"/>
                </a:lnTo>
                <a:lnTo>
                  <a:pt x="1611" y="4457"/>
                </a:lnTo>
                <a:lnTo>
                  <a:pt x="1605" y="4304"/>
                </a:lnTo>
                <a:lnTo>
                  <a:pt x="1611" y="4191"/>
                </a:lnTo>
                <a:lnTo>
                  <a:pt x="1605" y="4148"/>
                </a:lnTo>
                <a:lnTo>
                  <a:pt x="1591" y="4029"/>
                </a:lnTo>
                <a:lnTo>
                  <a:pt x="1574" y="3853"/>
                </a:lnTo>
                <a:lnTo>
                  <a:pt x="1565" y="3630"/>
                </a:lnTo>
                <a:lnTo>
                  <a:pt x="1558" y="3853"/>
                </a:lnTo>
                <a:lnTo>
                  <a:pt x="1542" y="4029"/>
                </a:lnTo>
                <a:lnTo>
                  <a:pt x="1525" y="4148"/>
                </a:lnTo>
                <a:lnTo>
                  <a:pt x="1521" y="4191"/>
                </a:lnTo>
                <a:lnTo>
                  <a:pt x="1528" y="4304"/>
                </a:lnTo>
                <a:lnTo>
                  <a:pt x="1521" y="4457"/>
                </a:lnTo>
                <a:lnTo>
                  <a:pt x="1503" y="4605"/>
                </a:lnTo>
                <a:lnTo>
                  <a:pt x="1488" y="4683"/>
                </a:lnTo>
                <a:lnTo>
                  <a:pt x="1476" y="4719"/>
                </a:lnTo>
                <a:lnTo>
                  <a:pt x="1466" y="4761"/>
                </a:lnTo>
                <a:lnTo>
                  <a:pt x="1460" y="4818"/>
                </a:lnTo>
                <a:lnTo>
                  <a:pt x="1469" y="4898"/>
                </a:lnTo>
                <a:lnTo>
                  <a:pt x="1485" y="5000"/>
                </a:lnTo>
                <a:lnTo>
                  <a:pt x="1493" y="5117"/>
                </a:lnTo>
                <a:lnTo>
                  <a:pt x="1482" y="5250"/>
                </a:lnTo>
                <a:lnTo>
                  <a:pt x="1442" y="5388"/>
                </a:lnTo>
                <a:lnTo>
                  <a:pt x="1399" y="5521"/>
                </a:lnTo>
                <a:lnTo>
                  <a:pt x="1385" y="5642"/>
                </a:lnTo>
                <a:lnTo>
                  <a:pt x="1385" y="5753"/>
                </a:lnTo>
                <a:lnTo>
                  <a:pt x="1387" y="5843"/>
                </a:lnTo>
                <a:lnTo>
                  <a:pt x="1399" y="5983"/>
                </a:lnTo>
                <a:lnTo>
                  <a:pt x="1400" y="6069"/>
                </a:lnTo>
                <a:lnTo>
                  <a:pt x="1389" y="6092"/>
                </a:lnTo>
                <a:lnTo>
                  <a:pt x="1375" y="6108"/>
                </a:lnTo>
                <a:lnTo>
                  <a:pt x="1363" y="6121"/>
                </a:lnTo>
                <a:lnTo>
                  <a:pt x="1359" y="6139"/>
                </a:lnTo>
                <a:lnTo>
                  <a:pt x="1356" y="6178"/>
                </a:lnTo>
                <a:lnTo>
                  <a:pt x="1347" y="6231"/>
                </a:lnTo>
                <a:lnTo>
                  <a:pt x="1336" y="6277"/>
                </a:lnTo>
                <a:lnTo>
                  <a:pt x="1319" y="6298"/>
                </a:lnTo>
                <a:lnTo>
                  <a:pt x="1307" y="6347"/>
                </a:lnTo>
                <a:lnTo>
                  <a:pt x="1286" y="6395"/>
                </a:lnTo>
                <a:lnTo>
                  <a:pt x="1264" y="6410"/>
                </a:lnTo>
                <a:lnTo>
                  <a:pt x="1229" y="6418"/>
                </a:lnTo>
                <a:lnTo>
                  <a:pt x="1197" y="6414"/>
                </a:lnTo>
                <a:lnTo>
                  <a:pt x="1180" y="6395"/>
                </a:lnTo>
                <a:lnTo>
                  <a:pt x="1161" y="6413"/>
                </a:lnTo>
                <a:lnTo>
                  <a:pt x="1135" y="6418"/>
                </a:lnTo>
                <a:lnTo>
                  <a:pt x="1111" y="6415"/>
                </a:lnTo>
                <a:lnTo>
                  <a:pt x="1100" y="6398"/>
                </a:lnTo>
                <a:lnTo>
                  <a:pt x="1070" y="6404"/>
                </a:lnTo>
                <a:lnTo>
                  <a:pt x="1050" y="6397"/>
                </a:lnTo>
                <a:lnTo>
                  <a:pt x="1038" y="6377"/>
                </a:lnTo>
                <a:lnTo>
                  <a:pt x="1034" y="6360"/>
                </a:lnTo>
                <a:lnTo>
                  <a:pt x="1017" y="6363"/>
                </a:lnTo>
                <a:lnTo>
                  <a:pt x="998" y="6355"/>
                </a:lnTo>
                <a:lnTo>
                  <a:pt x="984" y="6338"/>
                </a:lnTo>
                <a:lnTo>
                  <a:pt x="979" y="6308"/>
                </a:lnTo>
                <a:lnTo>
                  <a:pt x="962" y="6321"/>
                </a:lnTo>
                <a:lnTo>
                  <a:pt x="948" y="6317"/>
                </a:lnTo>
                <a:lnTo>
                  <a:pt x="946" y="6282"/>
                </a:lnTo>
                <a:lnTo>
                  <a:pt x="967" y="6201"/>
                </a:lnTo>
                <a:lnTo>
                  <a:pt x="1008" y="6102"/>
                </a:lnTo>
                <a:lnTo>
                  <a:pt x="1061" y="6005"/>
                </a:lnTo>
                <a:lnTo>
                  <a:pt x="1110" y="5906"/>
                </a:lnTo>
                <a:lnTo>
                  <a:pt x="1128" y="5801"/>
                </a:lnTo>
                <a:lnTo>
                  <a:pt x="1113" y="5678"/>
                </a:lnTo>
                <a:lnTo>
                  <a:pt x="1078" y="5522"/>
                </a:lnTo>
                <a:lnTo>
                  <a:pt x="1042" y="5319"/>
                </a:lnTo>
                <a:lnTo>
                  <a:pt x="1027" y="5047"/>
                </a:lnTo>
                <a:lnTo>
                  <a:pt x="1044" y="4884"/>
                </a:lnTo>
                <a:lnTo>
                  <a:pt x="1061" y="4775"/>
                </a:lnTo>
                <a:lnTo>
                  <a:pt x="1048" y="4643"/>
                </a:lnTo>
                <a:lnTo>
                  <a:pt x="1034" y="4512"/>
                </a:lnTo>
                <a:lnTo>
                  <a:pt x="1042" y="4358"/>
                </a:lnTo>
                <a:lnTo>
                  <a:pt x="1027" y="4191"/>
                </a:lnTo>
                <a:lnTo>
                  <a:pt x="998" y="4054"/>
                </a:lnTo>
                <a:lnTo>
                  <a:pt x="969" y="3827"/>
                </a:lnTo>
                <a:lnTo>
                  <a:pt x="946" y="3554"/>
                </a:lnTo>
                <a:lnTo>
                  <a:pt x="938" y="3269"/>
                </a:lnTo>
                <a:lnTo>
                  <a:pt x="948" y="3056"/>
                </a:lnTo>
                <a:lnTo>
                  <a:pt x="974" y="2926"/>
                </a:lnTo>
                <a:lnTo>
                  <a:pt x="1005" y="2802"/>
                </a:lnTo>
                <a:lnTo>
                  <a:pt x="1027" y="2611"/>
                </a:lnTo>
                <a:lnTo>
                  <a:pt x="1031" y="2349"/>
                </a:lnTo>
                <a:lnTo>
                  <a:pt x="1024" y="2107"/>
                </a:lnTo>
                <a:lnTo>
                  <a:pt x="1012" y="1928"/>
                </a:lnTo>
                <a:lnTo>
                  <a:pt x="1007" y="1858"/>
                </a:lnTo>
                <a:lnTo>
                  <a:pt x="994" y="1982"/>
                </a:lnTo>
                <a:lnTo>
                  <a:pt x="969" y="2085"/>
                </a:lnTo>
                <a:lnTo>
                  <a:pt x="941" y="2173"/>
                </a:lnTo>
                <a:lnTo>
                  <a:pt x="905" y="2244"/>
                </a:lnTo>
                <a:lnTo>
                  <a:pt x="895" y="2270"/>
                </a:lnTo>
                <a:lnTo>
                  <a:pt x="885" y="2340"/>
                </a:lnTo>
                <a:lnTo>
                  <a:pt x="885" y="2392"/>
                </a:lnTo>
                <a:lnTo>
                  <a:pt x="876" y="2465"/>
                </a:lnTo>
                <a:lnTo>
                  <a:pt x="848" y="2571"/>
                </a:lnTo>
                <a:lnTo>
                  <a:pt x="789" y="2718"/>
                </a:lnTo>
                <a:lnTo>
                  <a:pt x="753" y="2797"/>
                </a:lnTo>
                <a:lnTo>
                  <a:pt x="716" y="2868"/>
                </a:lnTo>
                <a:lnTo>
                  <a:pt x="680" y="2938"/>
                </a:lnTo>
                <a:lnTo>
                  <a:pt x="646" y="3004"/>
                </a:lnTo>
                <a:lnTo>
                  <a:pt x="614" y="3067"/>
                </a:lnTo>
                <a:lnTo>
                  <a:pt x="587" y="3129"/>
                </a:lnTo>
                <a:lnTo>
                  <a:pt x="567" y="3192"/>
                </a:lnTo>
                <a:lnTo>
                  <a:pt x="554" y="3255"/>
                </a:lnTo>
                <a:lnTo>
                  <a:pt x="570" y="3308"/>
                </a:lnTo>
                <a:lnTo>
                  <a:pt x="560" y="3407"/>
                </a:lnTo>
                <a:lnTo>
                  <a:pt x="538" y="3512"/>
                </a:lnTo>
                <a:lnTo>
                  <a:pt x="516" y="3577"/>
                </a:lnTo>
                <a:lnTo>
                  <a:pt x="516" y="3613"/>
                </a:lnTo>
                <a:lnTo>
                  <a:pt x="504" y="3691"/>
                </a:lnTo>
                <a:lnTo>
                  <a:pt x="487" y="3767"/>
                </a:lnTo>
                <a:lnTo>
                  <a:pt x="454" y="3802"/>
                </a:lnTo>
                <a:lnTo>
                  <a:pt x="431" y="3760"/>
                </a:lnTo>
                <a:lnTo>
                  <a:pt x="432" y="3680"/>
                </a:lnTo>
                <a:lnTo>
                  <a:pt x="440" y="3598"/>
                </a:lnTo>
                <a:lnTo>
                  <a:pt x="437" y="3561"/>
                </a:lnTo>
                <a:lnTo>
                  <a:pt x="430" y="3604"/>
                </a:lnTo>
                <a:lnTo>
                  <a:pt x="411" y="3694"/>
                </a:lnTo>
                <a:lnTo>
                  <a:pt x="385" y="3786"/>
                </a:lnTo>
                <a:lnTo>
                  <a:pt x="351" y="3825"/>
                </a:lnTo>
                <a:lnTo>
                  <a:pt x="321" y="3779"/>
                </a:lnTo>
                <a:lnTo>
                  <a:pt x="331" y="3687"/>
                </a:lnTo>
                <a:lnTo>
                  <a:pt x="348" y="3598"/>
                </a:lnTo>
                <a:lnTo>
                  <a:pt x="351" y="3560"/>
                </a:lnTo>
                <a:lnTo>
                  <a:pt x="331" y="3604"/>
                </a:lnTo>
                <a:lnTo>
                  <a:pt x="309" y="3706"/>
                </a:lnTo>
                <a:lnTo>
                  <a:pt x="284" y="3807"/>
                </a:lnTo>
                <a:lnTo>
                  <a:pt x="246" y="3847"/>
                </a:lnTo>
                <a:lnTo>
                  <a:pt x="223" y="3794"/>
                </a:lnTo>
                <a:lnTo>
                  <a:pt x="233" y="3694"/>
                </a:lnTo>
                <a:lnTo>
                  <a:pt x="252" y="3593"/>
                </a:lnTo>
                <a:lnTo>
                  <a:pt x="256" y="3545"/>
                </a:lnTo>
                <a:lnTo>
                  <a:pt x="236" y="3581"/>
                </a:lnTo>
                <a:lnTo>
                  <a:pt x="202" y="3661"/>
                </a:lnTo>
                <a:lnTo>
                  <a:pt x="162" y="3740"/>
                </a:lnTo>
                <a:lnTo>
                  <a:pt x="123" y="3767"/>
                </a:lnTo>
                <a:lnTo>
                  <a:pt x="110" y="3723"/>
                </a:lnTo>
                <a:lnTo>
                  <a:pt x="126" y="3643"/>
                </a:lnTo>
                <a:lnTo>
                  <a:pt x="155" y="3560"/>
                </a:lnTo>
                <a:lnTo>
                  <a:pt x="175" y="3512"/>
                </a:lnTo>
                <a:lnTo>
                  <a:pt x="190" y="3454"/>
                </a:lnTo>
                <a:lnTo>
                  <a:pt x="185" y="3409"/>
                </a:lnTo>
                <a:lnTo>
                  <a:pt x="175" y="3409"/>
                </a:lnTo>
                <a:lnTo>
                  <a:pt x="159" y="3421"/>
                </a:lnTo>
                <a:lnTo>
                  <a:pt x="133" y="3445"/>
                </a:lnTo>
                <a:lnTo>
                  <a:pt x="93" y="3474"/>
                </a:lnTo>
                <a:lnTo>
                  <a:pt x="49" y="3491"/>
                </a:lnTo>
                <a:lnTo>
                  <a:pt x="19" y="3487"/>
                </a:lnTo>
                <a:lnTo>
                  <a:pt x="0" y="3467"/>
                </a:lnTo>
                <a:lnTo>
                  <a:pt x="0" y="3451"/>
                </a:lnTo>
                <a:lnTo>
                  <a:pt x="13" y="3435"/>
                </a:lnTo>
                <a:lnTo>
                  <a:pt x="44" y="3407"/>
                </a:lnTo>
                <a:lnTo>
                  <a:pt x="77" y="3371"/>
                </a:lnTo>
                <a:lnTo>
                  <a:pt x="110" y="3344"/>
                </a:lnTo>
                <a:lnTo>
                  <a:pt x="129" y="3324"/>
                </a:lnTo>
                <a:lnTo>
                  <a:pt x="136" y="3309"/>
                </a:lnTo>
                <a:lnTo>
                  <a:pt x="143" y="3295"/>
                </a:lnTo>
                <a:lnTo>
                  <a:pt x="155" y="3279"/>
                </a:lnTo>
                <a:lnTo>
                  <a:pt x="170" y="3263"/>
                </a:lnTo>
                <a:lnTo>
                  <a:pt x="185" y="3256"/>
                </a:lnTo>
                <a:lnTo>
                  <a:pt x="198" y="3249"/>
                </a:lnTo>
                <a:lnTo>
                  <a:pt x="212" y="3240"/>
                </a:lnTo>
                <a:lnTo>
                  <a:pt x="228" y="3225"/>
                </a:lnTo>
                <a:lnTo>
                  <a:pt x="243" y="3206"/>
                </a:lnTo>
                <a:lnTo>
                  <a:pt x="266" y="3189"/>
                </a:lnTo>
                <a:lnTo>
                  <a:pt x="298" y="3185"/>
                </a:lnTo>
                <a:lnTo>
                  <a:pt x="345" y="3056"/>
                </a:lnTo>
                <a:lnTo>
                  <a:pt x="384" y="2913"/>
                </a:lnTo>
                <a:lnTo>
                  <a:pt x="407" y="2774"/>
                </a:lnTo>
                <a:lnTo>
                  <a:pt x="422" y="2664"/>
                </a:lnTo>
                <a:lnTo>
                  <a:pt x="441" y="2545"/>
                </a:lnTo>
                <a:lnTo>
                  <a:pt x="473" y="2403"/>
                </a:lnTo>
                <a:lnTo>
                  <a:pt x="516" y="2276"/>
                </a:lnTo>
                <a:lnTo>
                  <a:pt x="561" y="2200"/>
                </a:lnTo>
                <a:lnTo>
                  <a:pt x="567" y="2112"/>
                </a:lnTo>
                <a:lnTo>
                  <a:pt x="589" y="1989"/>
                </a:lnTo>
                <a:lnTo>
                  <a:pt x="619" y="1869"/>
                </a:lnTo>
                <a:lnTo>
                  <a:pt x="650" y="1790"/>
                </a:lnTo>
                <a:lnTo>
                  <a:pt x="649" y="1647"/>
                </a:lnTo>
                <a:lnTo>
                  <a:pt x="666" y="1528"/>
                </a:lnTo>
                <a:lnTo>
                  <a:pt x="694" y="1428"/>
                </a:lnTo>
                <a:lnTo>
                  <a:pt x="733" y="1350"/>
                </a:lnTo>
                <a:lnTo>
                  <a:pt x="776" y="1288"/>
                </a:lnTo>
                <a:lnTo>
                  <a:pt x="820" y="1245"/>
                </a:lnTo>
                <a:lnTo>
                  <a:pt x="861" y="1219"/>
                </a:lnTo>
                <a:lnTo>
                  <a:pt x="896" y="1209"/>
                </a:lnTo>
                <a:lnTo>
                  <a:pt x="954" y="1159"/>
                </a:lnTo>
                <a:lnTo>
                  <a:pt x="1002" y="1135"/>
                </a:lnTo>
                <a:lnTo>
                  <a:pt x="1034" y="1129"/>
                </a:lnTo>
                <a:lnTo>
                  <a:pt x="1048" y="1128"/>
                </a:lnTo>
                <a:lnTo>
                  <a:pt x="1061" y="1116"/>
                </a:lnTo>
                <a:lnTo>
                  <a:pt x="1091" y="1096"/>
                </a:lnTo>
                <a:lnTo>
                  <a:pt x="1134" y="1069"/>
                </a:lnTo>
                <a:lnTo>
                  <a:pt x="1181" y="1039"/>
                </a:lnTo>
                <a:lnTo>
                  <a:pt x="1233" y="1010"/>
                </a:lnTo>
                <a:lnTo>
                  <a:pt x="1284" y="986"/>
                </a:lnTo>
                <a:lnTo>
                  <a:pt x="1330" y="964"/>
                </a:lnTo>
                <a:lnTo>
                  <a:pt x="1369" y="954"/>
                </a:lnTo>
                <a:lnTo>
                  <a:pt x="1369" y="784"/>
                </a:lnTo>
                <a:lnTo>
                  <a:pt x="1352" y="750"/>
                </a:lnTo>
                <a:lnTo>
                  <a:pt x="1336" y="707"/>
                </a:lnTo>
                <a:lnTo>
                  <a:pt x="1329" y="672"/>
                </a:lnTo>
                <a:lnTo>
                  <a:pt x="1326" y="660"/>
                </a:lnTo>
                <a:lnTo>
                  <a:pt x="1290" y="640"/>
                </a:lnTo>
                <a:lnTo>
                  <a:pt x="1264" y="587"/>
                </a:lnTo>
                <a:lnTo>
                  <a:pt x="1246" y="516"/>
                </a:lnTo>
                <a:lnTo>
                  <a:pt x="1234" y="462"/>
                </a:lnTo>
                <a:lnTo>
                  <a:pt x="1234" y="419"/>
                </a:lnTo>
                <a:lnTo>
                  <a:pt x="1249" y="385"/>
                </a:lnTo>
                <a:lnTo>
                  <a:pt x="1267" y="375"/>
                </a:lnTo>
                <a:lnTo>
                  <a:pt x="1279" y="400"/>
                </a:lnTo>
                <a:lnTo>
                  <a:pt x="1271" y="326"/>
                </a:lnTo>
                <a:lnTo>
                  <a:pt x="1276" y="254"/>
                </a:lnTo>
                <a:lnTo>
                  <a:pt x="1292" y="189"/>
                </a:lnTo>
                <a:lnTo>
                  <a:pt x="1319" y="127"/>
                </a:lnTo>
                <a:lnTo>
                  <a:pt x="1359" y="74"/>
                </a:lnTo>
                <a:lnTo>
                  <a:pt x="1412" y="35"/>
                </a:lnTo>
                <a:lnTo>
                  <a:pt x="1482" y="7"/>
                </a:lnTo>
                <a:lnTo>
                  <a:pt x="1565" y="0"/>
                </a:lnTo>
                <a:close/>
              </a:path>
            </a:pathLst>
          </a:custGeom>
          <a:blipFill dpi="0" rotWithShape="0">
            <a:blip r:embed="rId2" cstate="print"/>
            <a:srcRect/>
            <a:stretch>
              <a:fillRect/>
            </a:stretch>
          </a:blipFill>
          <a:ln w="28575">
            <a:solidFill>
              <a:srgbClr val="FFFF00"/>
            </a:solidFill>
            <a:round/>
            <a:headEnd/>
            <a:tailEnd/>
          </a:ln>
        </p:spPr>
        <p:txBody>
          <a:bodyPr/>
          <a:lstStyle/>
          <a:p>
            <a:r>
              <a:rPr lang="ru-RU" dirty="0" smtClean="0"/>
              <a:t>Ф.           П</a:t>
            </a:r>
          </a:p>
          <a:p>
            <a:endParaRPr lang="ru-RU" dirty="0" smtClean="0"/>
          </a:p>
          <a:p>
            <a:endParaRPr lang="ru-RU" dirty="0" smtClean="0"/>
          </a:p>
          <a:p>
            <a:endParaRPr lang="ru-RU" dirty="0" smtClean="0"/>
          </a:p>
          <a:p>
            <a:endParaRPr lang="ru-RU" dirty="0" smtClean="0"/>
          </a:p>
          <a:p>
            <a:endParaRPr lang="ru-RU" dirty="0" smtClean="0"/>
          </a:p>
          <a:p>
            <a:r>
              <a:rPr lang="ru-RU" dirty="0" smtClean="0"/>
              <a:t>М           С.</a:t>
            </a:r>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Европейский Индекс Тяжести Аддикции (сферы прояснения)</a:t>
            </a:r>
            <a:endParaRPr lang="ru-RU" dirty="0"/>
          </a:p>
        </p:txBody>
      </p:sp>
      <p:sp>
        <p:nvSpPr>
          <p:cNvPr id="3" name="Содержимое 2"/>
          <p:cNvSpPr>
            <a:spLocks noGrp="1"/>
          </p:cNvSpPr>
          <p:nvPr>
            <p:ph idx="1"/>
          </p:nvPr>
        </p:nvSpPr>
        <p:spPr/>
        <p:txBody>
          <a:bodyPr/>
          <a:lstStyle/>
          <a:p>
            <a:r>
              <a:rPr lang="ru-RU" dirty="0" smtClean="0"/>
              <a:t>1. Физическое состояние.</a:t>
            </a:r>
            <a:br>
              <a:rPr lang="ru-RU" dirty="0" smtClean="0"/>
            </a:br>
            <a:r>
              <a:rPr lang="ru-RU" dirty="0" smtClean="0"/>
              <a:t>2. Работа, образование и доход.</a:t>
            </a:r>
            <a:br>
              <a:rPr lang="ru-RU" dirty="0" smtClean="0"/>
            </a:br>
            <a:r>
              <a:rPr lang="ru-RU" dirty="0" smtClean="0"/>
              <a:t>3. Употребление наркотиков и алкоголя.</a:t>
            </a:r>
            <a:br>
              <a:rPr lang="ru-RU" dirty="0" smtClean="0"/>
            </a:br>
            <a:r>
              <a:rPr lang="ru-RU" dirty="0" smtClean="0"/>
              <a:t>4. Правовой статус пациента.</a:t>
            </a:r>
            <a:br>
              <a:rPr lang="ru-RU" dirty="0" smtClean="0"/>
            </a:br>
            <a:r>
              <a:rPr lang="ru-RU" dirty="0" smtClean="0"/>
              <a:t>5. Социальное окружение, семья и взаимодействие пациента со своим окружением. </a:t>
            </a:r>
            <a:br>
              <a:rPr lang="ru-RU" dirty="0" smtClean="0"/>
            </a:br>
            <a:r>
              <a:rPr lang="ru-RU" dirty="0" smtClean="0"/>
              <a:t>6. Психиатрические проблемы.</a:t>
            </a:r>
            <a:br>
              <a:rPr lang="ru-RU" dirty="0" smtClean="0"/>
            </a:br>
            <a:r>
              <a:rPr lang="ru-RU" dirty="0" smtClean="0"/>
              <a:t>7. Патологическая азартная игра.</a:t>
            </a:r>
            <a:endParaRPr lang="ru-RU"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Возможности сегодня для помощи</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Традиционно : 12 шагов программы ( воздержание )</a:t>
            </a:r>
            <a:br>
              <a:rPr lang="ru-RU" dirty="0" smtClean="0"/>
            </a:br>
            <a:r>
              <a:rPr lang="ru-RU" dirty="0" smtClean="0"/>
              <a:t>• Беседы : стационарные / амбулаторные / </a:t>
            </a:r>
            <a:br>
              <a:rPr lang="ru-RU" dirty="0" smtClean="0"/>
            </a:br>
            <a:r>
              <a:rPr lang="ru-RU" dirty="0" smtClean="0"/>
              <a:t>• неправильно : снижение вреда , ММ ( умеренное потребление)</a:t>
            </a:r>
            <a:br>
              <a:rPr lang="ru-RU" dirty="0" smtClean="0"/>
            </a:br>
            <a:r>
              <a:rPr lang="ru-RU" dirty="0" smtClean="0"/>
              <a:t>• Новые : когнитивно – поведенческая терапия, терапия , направленная на повышение мотивации</a:t>
            </a:r>
            <a:br>
              <a:rPr lang="ru-RU" dirty="0" smtClean="0"/>
            </a:br>
            <a:r>
              <a:rPr lang="ru-RU" dirty="0" smtClean="0"/>
              <a:t>• медицинская помощь: новые лекарства для повышения воздержание -  </a:t>
            </a:r>
            <a:r>
              <a:rPr lang="ru-RU" dirty="0" err="1" smtClean="0"/>
              <a:t>метадон</a:t>
            </a:r>
            <a:r>
              <a:rPr lang="ru-RU" dirty="0" smtClean="0"/>
              <a:t>, лекарства , чтобы облегчить вывод наркотика</a:t>
            </a:r>
            <a:br>
              <a:rPr lang="ru-RU" dirty="0" smtClean="0"/>
            </a:br>
            <a:r>
              <a:rPr lang="ru-RU" dirty="0" smtClean="0"/>
              <a:t/>
            </a:r>
            <a:br>
              <a:rPr lang="ru-RU" dirty="0" smtClean="0"/>
            </a:br>
            <a:r>
              <a:rPr lang="ru-RU" dirty="0" smtClean="0"/>
              <a:t>      </a:t>
            </a:r>
            <a:br>
              <a:rPr lang="ru-RU" dirty="0" smtClean="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US" dirty="0" smtClean="0"/>
          </a:p>
        </p:txBody>
      </p:sp>
      <p:sp>
        <p:nvSpPr>
          <p:cNvPr id="8195" name="Content Placeholder 2"/>
          <p:cNvSpPr>
            <a:spLocks noGrp="1"/>
          </p:cNvSpPr>
          <p:nvPr>
            <p:ph sz="half" idx="1"/>
          </p:nvPr>
        </p:nvSpPr>
        <p:spPr>
          <a:xfrm>
            <a:off x="1071538" y="285728"/>
            <a:ext cx="4103687" cy="5000660"/>
          </a:xfrm>
          <a:solidFill>
            <a:schemeClr val="bg1"/>
          </a:solidFill>
        </p:spPr>
        <p:txBody>
          <a:bodyPr/>
          <a:lstStyle/>
          <a:p>
            <a:pPr lvl="1">
              <a:buFont typeface="Arial" charset="0"/>
              <a:buNone/>
            </a:pPr>
            <a:r>
              <a:rPr lang="ru-RU" dirty="0" smtClean="0"/>
              <a:t>Притчи 4:23</a:t>
            </a:r>
          </a:p>
          <a:p>
            <a:pPr lvl="1">
              <a:buFont typeface="Arial" charset="0"/>
              <a:buNone/>
            </a:pPr>
            <a:r>
              <a:rPr lang="en-US" baseline="30000" dirty="0" smtClean="0"/>
              <a:t> </a:t>
            </a:r>
            <a:r>
              <a:rPr lang="ru-RU" dirty="0" smtClean="0"/>
              <a:t>Больше всего хранимого храни сердце твое, потому что из него источники жизни.</a:t>
            </a:r>
          </a:p>
          <a:p>
            <a:pPr lvl="1">
              <a:buFont typeface="Arial" charset="0"/>
              <a:buNone/>
            </a:pPr>
            <a:r>
              <a:rPr lang="ru-RU" dirty="0" smtClean="0"/>
              <a:t>1-е Коринфянам 6</a:t>
            </a:r>
          </a:p>
          <a:p>
            <a:pPr lvl="1">
              <a:buFont typeface="Arial" charset="0"/>
              <a:buNone/>
            </a:pPr>
            <a:r>
              <a:rPr lang="ru-RU" baseline="30000" dirty="0" smtClean="0"/>
              <a:t>19 </a:t>
            </a:r>
            <a:r>
              <a:rPr lang="ru-RU" dirty="0" smtClean="0"/>
              <a:t>Не знаете ли, что тела ваши суть храм живущего в вас Святого Духа, Которого имеете вы от Бога, и вы не свои?</a:t>
            </a:r>
          </a:p>
          <a:p>
            <a:pPr>
              <a:buFont typeface="Arial" charset="0"/>
              <a:buNone/>
            </a:pPr>
            <a:endParaRPr lang="en-US" dirty="0" smtClean="0"/>
          </a:p>
          <a:p>
            <a:endParaRPr lang="en-US" dirty="0" smtClean="0"/>
          </a:p>
        </p:txBody>
      </p:sp>
      <p:sp>
        <p:nvSpPr>
          <p:cNvPr id="8196" name="Content Placeholder 3"/>
          <p:cNvSpPr>
            <a:spLocks noGrp="1"/>
          </p:cNvSpPr>
          <p:nvPr>
            <p:ph sz="half" idx="2"/>
          </p:nvPr>
        </p:nvSpPr>
        <p:spPr>
          <a:xfrm>
            <a:off x="5072066" y="285728"/>
            <a:ext cx="3500462" cy="5000660"/>
          </a:xfrm>
          <a:solidFill>
            <a:schemeClr val="bg1"/>
          </a:solidFill>
        </p:spPr>
        <p:txBody>
          <a:bodyPr/>
          <a:lstStyle/>
          <a:p>
            <a:pPr lvl="1">
              <a:buFont typeface="Arial" charset="0"/>
              <a:buNone/>
            </a:pPr>
            <a:r>
              <a:rPr lang="en-US" sz="1800" dirty="0" smtClean="0"/>
              <a:t>Proverbs 4:23</a:t>
            </a:r>
          </a:p>
          <a:p>
            <a:pPr lvl="1">
              <a:buFont typeface="Arial" charset="0"/>
              <a:buNone/>
            </a:pPr>
            <a:r>
              <a:rPr lang="en-US" sz="1800" dirty="0" smtClean="0"/>
              <a:t>Keep your heart with all vigilance, for from it flow the springs of life.</a:t>
            </a:r>
          </a:p>
          <a:p>
            <a:pPr lvl="1">
              <a:buFont typeface="Arial" charset="0"/>
              <a:buNone/>
            </a:pPr>
            <a:endParaRPr lang="ru-RU" sz="1800" dirty="0" smtClean="0"/>
          </a:p>
          <a:p>
            <a:pPr lvl="1">
              <a:buFont typeface="Arial" charset="0"/>
              <a:buNone/>
            </a:pPr>
            <a:r>
              <a:rPr lang="en-US" sz="1800" dirty="0" smtClean="0"/>
              <a:t>1 Corinthians 6</a:t>
            </a:r>
          </a:p>
          <a:p>
            <a:pPr lvl="1">
              <a:buFont typeface="Arial" charset="0"/>
              <a:buNone/>
            </a:pPr>
            <a:r>
              <a:rPr lang="en-US" sz="1800" baseline="30000" dirty="0" smtClean="0"/>
              <a:t>19 </a:t>
            </a:r>
            <a:r>
              <a:rPr lang="en-US" sz="1800" dirty="0" smtClean="0"/>
              <a:t>Or do you not know that your body is a temple of the Holy Spirit within you, whom you have from God? You are not your own, </a:t>
            </a:r>
            <a:r>
              <a:rPr lang="en-US" sz="1800" baseline="30000" dirty="0" smtClean="0"/>
              <a:t>20 </a:t>
            </a:r>
            <a:r>
              <a:rPr lang="en-US" sz="1800" dirty="0" smtClean="0"/>
              <a:t>for you were bought with a price. So glorify God in your body.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 уменьшить зависимость -</a:t>
            </a:r>
            <a:endParaRPr lang="ru-RU" dirty="0"/>
          </a:p>
        </p:txBody>
      </p:sp>
      <p:sp>
        <p:nvSpPr>
          <p:cNvPr id="3" name="Содержимое 2"/>
          <p:cNvSpPr>
            <a:spLocks noGrp="1"/>
          </p:cNvSpPr>
          <p:nvPr>
            <p:ph idx="1"/>
          </p:nvPr>
        </p:nvSpPr>
        <p:spPr/>
        <p:txBody>
          <a:bodyPr>
            <a:normAutofit/>
          </a:bodyPr>
          <a:lstStyle/>
          <a:p>
            <a:r>
              <a:rPr lang="ru-RU" dirty="0" smtClean="0"/>
              <a:t>Злоупотребление - образование, принуждение, наказание, изменения в окружающей среде, рост, давление, чтобы остановить, жизненные события </a:t>
            </a:r>
            <a:br>
              <a:rPr lang="ru-RU" dirty="0" smtClean="0"/>
            </a:br>
            <a:r>
              <a:rPr lang="ru-RU" dirty="0" smtClean="0"/>
              <a:t>• зависимость - "лечение", чтобы положительно повлиять на нарушение функции мозга, чтобы уменьшить потребность в препарате. </a:t>
            </a:r>
            <a:br>
              <a:rPr lang="ru-RU" dirty="0" smtClean="0"/>
            </a:br>
            <a:endParaRPr lang="ru-RU"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548680"/>
            <a:ext cx="7416824" cy="6450140"/>
          </a:xfrm>
          <a:prstGeom prst="rect">
            <a:avLst/>
          </a:prstGeom>
          <a:solidFill>
            <a:schemeClr val="bg1"/>
          </a:solidFill>
        </p:spPr>
        <p:txBody>
          <a:bodyPr wrap="square" lIns="252000" tIns="180000" rtlCol="0">
            <a:spAutoFit/>
          </a:bodyPr>
          <a:lstStyle/>
          <a:p>
            <a:pPr>
              <a:lnSpc>
                <a:spcPts val="3400"/>
              </a:lnSpc>
            </a:pPr>
            <a:r>
              <a:rPr lang="ru-RU" sz="2400" dirty="0">
                <a:latin typeface="+mj-lt"/>
              </a:rPr>
              <a:t>Что привело вас сюда? (когда это началось, течение, статус)</a:t>
            </a:r>
            <a:endParaRPr lang="en-US" sz="2400" dirty="0">
              <a:latin typeface="+mj-lt"/>
            </a:endParaRPr>
          </a:p>
          <a:p>
            <a:pPr>
              <a:lnSpc>
                <a:spcPts val="3400"/>
              </a:lnSpc>
            </a:pPr>
            <a:r>
              <a:rPr lang="ru-RU" sz="2400" dirty="0">
                <a:latin typeface="+mj-lt"/>
              </a:rPr>
              <a:t>Предыдущее психологическое вмешательство (консультирование; Госпитализация;лечение)</a:t>
            </a:r>
            <a:endParaRPr lang="en-US" sz="2400" dirty="0">
              <a:latin typeface="+mj-lt"/>
            </a:endParaRPr>
          </a:p>
          <a:p>
            <a:pPr>
              <a:lnSpc>
                <a:spcPts val="3400"/>
              </a:lnSpc>
            </a:pPr>
            <a:r>
              <a:rPr lang="ru-RU" sz="2400" dirty="0" smtClean="0">
                <a:latin typeface="+mj-lt"/>
              </a:rPr>
              <a:t>Семья, происхождение</a:t>
            </a:r>
            <a:endParaRPr lang="en-US" sz="2400" dirty="0">
              <a:latin typeface="+mj-lt"/>
            </a:endParaRPr>
          </a:p>
          <a:p>
            <a:pPr>
              <a:lnSpc>
                <a:spcPts val="3400"/>
              </a:lnSpc>
            </a:pPr>
            <a:r>
              <a:rPr lang="ru-RU" sz="2400" dirty="0">
                <a:latin typeface="+mj-lt"/>
              </a:rPr>
              <a:t>	Отец; мать; сестры, братья</a:t>
            </a:r>
            <a:endParaRPr lang="en-US" sz="2400" dirty="0">
              <a:latin typeface="+mj-lt"/>
            </a:endParaRPr>
          </a:p>
          <a:p>
            <a:pPr>
              <a:lnSpc>
                <a:spcPts val="3400"/>
              </a:lnSpc>
            </a:pPr>
            <a:r>
              <a:rPr lang="ru-RU" sz="2400" dirty="0">
                <a:latin typeface="+mj-lt"/>
              </a:rPr>
              <a:t>Другие члены семьи, (болезни)</a:t>
            </a:r>
            <a:endParaRPr lang="en-US" sz="2400" dirty="0">
              <a:latin typeface="+mj-lt"/>
            </a:endParaRPr>
          </a:p>
          <a:p>
            <a:pPr>
              <a:lnSpc>
                <a:spcPts val="3400"/>
              </a:lnSpc>
            </a:pPr>
            <a:r>
              <a:rPr lang="ru-RU" sz="2400" dirty="0">
                <a:latin typeface="+mj-lt"/>
              </a:rPr>
              <a:t>Настоящая семья: в браке?  Как долго?  Число браков?    </a:t>
            </a:r>
            <a:endParaRPr lang="en-US" sz="2400" dirty="0">
              <a:latin typeface="+mj-lt"/>
            </a:endParaRPr>
          </a:p>
          <a:p>
            <a:pPr>
              <a:lnSpc>
                <a:spcPts val="3400"/>
              </a:lnSpc>
            </a:pPr>
            <a:r>
              <a:rPr lang="ru-RU" sz="2400" dirty="0">
                <a:latin typeface="+mj-lt"/>
              </a:rPr>
              <a:t>Дети , их возраст</a:t>
            </a:r>
            <a:endParaRPr lang="en-US" sz="2400" dirty="0">
              <a:latin typeface="+mj-lt"/>
            </a:endParaRPr>
          </a:p>
          <a:p>
            <a:pPr>
              <a:lnSpc>
                <a:spcPts val="3400"/>
              </a:lnSpc>
            </a:pPr>
            <a:r>
              <a:rPr lang="ru-RU" sz="2400" dirty="0">
                <a:latin typeface="+mj-lt"/>
              </a:rPr>
              <a:t>Общеобразовательная подготовка</a:t>
            </a:r>
            <a:endParaRPr lang="en-US" sz="2400" dirty="0">
              <a:latin typeface="+mj-lt"/>
            </a:endParaRPr>
          </a:p>
          <a:p>
            <a:pPr>
              <a:lnSpc>
                <a:spcPts val="3400"/>
              </a:lnSpc>
            </a:pPr>
            <a:r>
              <a:rPr lang="ru-RU" sz="2400" dirty="0">
                <a:latin typeface="+mj-lt"/>
              </a:rPr>
              <a:t>Специальность/карьера</a:t>
            </a:r>
            <a:endParaRPr lang="en-US" sz="2400" dirty="0">
              <a:latin typeface="+mj-lt"/>
            </a:endParaRPr>
          </a:p>
          <a:p>
            <a:pPr>
              <a:lnSpc>
                <a:spcPts val="3400"/>
              </a:lnSpc>
            </a:pPr>
            <a:r>
              <a:rPr lang="ru-RU" sz="2400" dirty="0">
                <a:latin typeface="+mj-lt"/>
              </a:rPr>
              <a:t>Отношение к религии</a:t>
            </a:r>
            <a:endParaRPr lang="en-US" sz="2400" dirty="0">
              <a:latin typeface="+mj-lt"/>
            </a:endParaRPr>
          </a:p>
          <a:p>
            <a:endParaRPr lang="en-US" dirty="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764704"/>
            <a:ext cx="6840760" cy="5518970"/>
          </a:xfrm>
          <a:prstGeom prst="rect">
            <a:avLst/>
          </a:prstGeom>
          <a:solidFill>
            <a:schemeClr val="bg1"/>
          </a:solidFill>
        </p:spPr>
        <p:txBody>
          <a:bodyPr wrap="square" lIns="252000" tIns="216000" bIns="108000" rtlCol="0">
            <a:spAutoFit/>
          </a:bodyPr>
          <a:lstStyle/>
          <a:p>
            <a:pPr>
              <a:lnSpc>
                <a:spcPts val="3400"/>
              </a:lnSpc>
            </a:pPr>
            <a:r>
              <a:rPr lang="ru-RU" sz="2400" dirty="0" smtClean="0">
                <a:latin typeface="Arial Narrow" pitchFamily="34" charset="0"/>
              </a:rPr>
              <a:t>Социальная поддержка</a:t>
            </a:r>
            <a:endParaRPr lang="en-US" sz="2400" dirty="0" smtClean="0">
              <a:latin typeface="Arial Narrow" pitchFamily="34" charset="0"/>
            </a:endParaRPr>
          </a:p>
          <a:p>
            <a:pPr>
              <a:lnSpc>
                <a:spcPts val="3400"/>
              </a:lnSpc>
            </a:pPr>
            <a:r>
              <a:rPr lang="ru-RU" sz="2400" dirty="0" smtClean="0">
                <a:latin typeface="Arial Narrow" pitchFamily="34" charset="0"/>
              </a:rPr>
              <a:t>Недавние стрессы</a:t>
            </a:r>
            <a:endParaRPr lang="en-US" sz="2400" dirty="0" smtClean="0">
              <a:latin typeface="Arial Narrow" pitchFamily="34" charset="0"/>
            </a:endParaRPr>
          </a:p>
          <a:p>
            <a:pPr>
              <a:lnSpc>
                <a:spcPts val="3400"/>
              </a:lnSpc>
            </a:pPr>
            <a:r>
              <a:rPr lang="ru-RU" sz="2400" dirty="0" smtClean="0">
                <a:latin typeface="Arial Narrow" pitchFamily="34" charset="0"/>
              </a:rPr>
              <a:t>Физическое состояние</a:t>
            </a:r>
            <a:endParaRPr lang="en-US" sz="2400" dirty="0" smtClean="0">
              <a:latin typeface="Arial Narrow" pitchFamily="34" charset="0"/>
            </a:endParaRPr>
          </a:p>
          <a:p>
            <a:pPr>
              <a:lnSpc>
                <a:spcPts val="3400"/>
              </a:lnSpc>
            </a:pPr>
            <a:r>
              <a:rPr lang="ru-RU" sz="2400" dirty="0" smtClean="0">
                <a:latin typeface="Arial Narrow" pitchFamily="34" charset="0"/>
              </a:rPr>
              <a:t>Предыдущее медицинское (обследование; госпитализация; хирургическое вмещательство; хронические болезни)</a:t>
            </a:r>
            <a:endParaRPr lang="en-US" sz="2400" dirty="0" smtClean="0">
              <a:latin typeface="Arial Narrow" pitchFamily="34" charset="0"/>
            </a:endParaRPr>
          </a:p>
          <a:p>
            <a:pPr>
              <a:lnSpc>
                <a:spcPts val="3400"/>
              </a:lnSpc>
            </a:pPr>
            <a:r>
              <a:rPr lang="ru-RU" sz="2400" dirty="0" smtClean="0">
                <a:latin typeface="Arial Narrow" pitchFamily="34" charset="0"/>
              </a:rPr>
              <a:t>Депрессия (изменение в весе/аппетите; сон; усталость; внимание,      Концентрация; память; сексксуальное влечение; суицидальные мысли)</a:t>
            </a:r>
            <a:endParaRPr lang="en-US" sz="2400" dirty="0" smtClean="0">
              <a:latin typeface="Arial Narrow" pitchFamily="34" charset="0"/>
            </a:endParaRPr>
          </a:p>
          <a:p>
            <a:pPr>
              <a:lnSpc>
                <a:spcPts val="3400"/>
              </a:lnSpc>
            </a:pPr>
            <a:r>
              <a:rPr lang="ru-RU" sz="2400" dirty="0" smtClean="0">
                <a:latin typeface="Arial Narrow" pitchFamily="34" charset="0"/>
              </a:rPr>
              <a:t>Злоупотребление психоактивными веществами (в семье; самостоятельно; какие вещества, продолжительность)</a:t>
            </a:r>
            <a:endParaRPr lang="en-US" sz="2400" dirty="0" smtClean="0">
              <a:latin typeface="Arial Narrow"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476672"/>
            <a:ext cx="7488832" cy="8265578"/>
          </a:xfrm>
          <a:prstGeom prst="rect">
            <a:avLst/>
          </a:prstGeom>
          <a:solidFill>
            <a:schemeClr val="bg1"/>
          </a:solidFill>
        </p:spPr>
        <p:txBody>
          <a:bodyPr wrap="square" lIns="180000" tIns="144000" rtlCol="0">
            <a:spAutoFit/>
          </a:bodyPr>
          <a:lstStyle/>
          <a:p>
            <a:pPr>
              <a:lnSpc>
                <a:spcPts val="3800"/>
              </a:lnSpc>
            </a:pPr>
            <a:r>
              <a:rPr lang="ru-RU" sz="2400" dirty="0" smtClean="0">
                <a:latin typeface="+mj-lt"/>
              </a:rPr>
              <a:t>История насилия (физического; сексуального; эмоционального)</a:t>
            </a:r>
            <a:endParaRPr lang="en-US" sz="2400" dirty="0" smtClean="0">
              <a:latin typeface="+mj-lt"/>
            </a:endParaRPr>
          </a:p>
          <a:p>
            <a:pPr>
              <a:lnSpc>
                <a:spcPts val="3800"/>
              </a:lnSpc>
            </a:pPr>
            <a:r>
              <a:rPr lang="ru-RU" sz="2400" dirty="0" smtClean="0">
                <a:latin typeface="+mj-lt"/>
              </a:rPr>
              <a:t>Внешность (одежда, мимика, манеры)</a:t>
            </a:r>
            <a:endParaRPr lang="en-US" sz="2400" dirty="0" smtClean="0">
              <a:latin typeface="+mj-lt"/>
            </a:endParaRPr>
          </a:p>
          <a:p>
            <a:pPr>
              <a:lnSpc>
                <a:spcPts val="3800"/>
              </a:lnSpc>
            </a:pPr>
            <a:r>
              <a:rPr lang="ru-RU" sz="2400" dirty="0" smtClean="0">
                <a:latin typeface="+mj-lt"/>
              </a:rPr>
              <a:t>Активность (движения, возбуждение, заторможенность)</a:t>
            </a:r>
            <a:endParaRPr lang="en-US" sz="2400" dirty="0" smtClean="0">
              <a:latin typeface="+mj-lt"/>
            </a:endParaRPr>
          </a:p>
          <a:p>
            <a:pPr>
              <a:lnSpc>
                <a:spcPts val="3800"/>
              </a:lnSpc>
            </a:pPr>
            <a:r>
              <a:rPr lang="ru-RU" sz="2400" dirty="0" smtClean="0">
                <a:latin typeface="+mj-lt"/>
              </a:rPr>
              <a:t>Речь (скорость, количество,артикуляция, спонтанность)</a:t>
            </a:r>
            <a:endParaRPr lang="en-US" sz="2400" dirty="0" smtClean="0">
              <a:latin typeface="+mj-lt"/>
            </a:endParaRPr>
          </a:p>
          <a:p>
            <a:pPr>
              <a:lnSpc>
                <a:spcPts val="3800"/>
              </a:lnSpc>
            </a:pPr>
            <a:r>
              <a:rPr lang="ru-RU" sz="2400" dirty="0" smtClean="0">
                <a:latin typeface="+mj-lt"/>
              </a:rPr>
              <a:t>Аффект/эмоции  (диапазон, интенсивность, адекватность, тип, настроение)</a:t>
            </a:r>
            <a:endParaRPr lang="en-US" sz="2400" dirty="0" smtClean="0">
              <a:latin typeface="+mj-lt"/>
            </a:endParaRPr>
          </a:p>
          <a:p>
            <a:pPr>
              <a:lnSpc>
                <a:spcPts val="3800"/>
              </a:lnSpc>
            </a:pPr>
            <a:r>
              <a:rPr lang="ru-RU" sz="2400" dirty="0" smtClean="0">
                <a:latin typeface="+mj-lt"/>
              </a:rPr>
              <a:t>Мышление  по содержанию (</a:t>
            </a:r>
            <a:r>
              <a:rPr lang="en-US" sz="2400" dirty="0" smtClean="0">
                <a:latin typeface="+mj-lt"/>
              </a:rPr>
              <a:t>o</a:t>
            </a:r>
            <a:r>
              <a:rPr lang="ru-RU" sz="2400" dirty="0" smtClean="0">
                <a:latin typeface="+mj-lt"/>
              </a:rPr>
              <a:t>бсессии, фобии, бред)</a:t>
            </a:r>
            <a:endParaRPr lang="en-US" sz="2400" dirty="0" smtClean="0">
              <a:latin typeface="+mj-lt"/>
            </a:endParaRPr>
          </a:p>
          <a:p>
            <a:pPr>
              <a:lnSpc>
                <a:spcPts val="3800"/>
              </a:lnSpc>
            </a:pPr>
            <a:r>
              <a:rPr lang="ru-RU" sz="2400" dirty="0" smtClean="0">
                <a:latin typeface="+mj-lt"/>
              </a:rPr>
              <a:t>Мышление по направленности (последовательность, логика, плавность, внимание) </a:t>
            </a:r>
            <a:endParaRPr lang="en-US" sz="2400" dirty="0" smtClean="0">
              <a:latin typeface="+mj-lt"/>
            </a:endParaRPr>
          </a:p>
          <a:p>
            <a:pPr>
              <a:lnSpc>
                <a:spcPts val="3800"/>
              </a:lnSpc>
            </a:pPr>
            <a:r>
              <a:rPr lang="ru-RU" sz="2400" dirty="0" smtClean="0">
                <a:latin typeface="+mj-lt"/>
              </a:rPr>
              <a:t>Интеллект (глобальная оценка - низкий, средний, высокий) </a:t>
            </a:r>
            <a:endParaRPr lang="en-US" sz="2400" dirty="0" smtClean="0">
              <a:latin typeface="+mj-lt"/>
            </a:endParaRPr>
          </a:p>
          <a:p>
            <a:pPr>
              <a:lnSpc>
                <a:spcPts val="3800"/>
              </a:lnSpc>
            </a:pPr>
            <a:r>
              <a:rPr lang="ru-RU" sz="2400" dirty="0" smtClean="0">
                <a:latin typeface="+mj-lt"/>
              </a:rPr>
              <a:t>Критика (понимание себя и ситуации и болезни)</a:t>
            </a:r>
            <a:endParaRPr lang="en-US" sz="2400" dirty="0" smtClean="0">
              <a:latin typeface="+mj-lt"/>
            </a:endParaRP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922114"/>
          </a:xfrm>
          <a:solidFill>
            <a:schemeClr val="bg1"/>
          </a:solidFill>
        </p:spPr>
        <p:txBody>
          <a:bodyPr/>
          <a:lstStyle/>
          <a:p>
            <a:r>
              <a:rPr lang="ru-RU" sz="3600" dirty="0" smtClean="0"/>
              <a:t>Оценка</a:t>
            </a:r>
            <a:endParaRPr lang="en-US" sz="3600" dirty="0" smtClean="0"/>
          </a:p>
        </p:txBody>
      </p:sp>
      <p:sp>
        <p:nvSpPr>
          <p:cNvPr id="3" name="Content Placeholder 2"/>
          <p:cNvSpPr>
            <a:spLocks noGrp="1"/>
          </p:cNvSpPr>
          <p:nvPr>
            <p:ph sz="half" idx="1"/>
          </p:nvPr>
        </p:nvSpPr>
        <p:spPr>
          <a:xfrm>
            <a:off x="539552" y="1556792"/>
            <a:ext cx="5328592" cy="4752528"/>
          </a:xfrm>
          <a:solidFill>
            <a:schemeClr val="bg1"/>
          </a:solidFill>
        </p:spPr>
        <p:txBody>
          <a:bodyPr>
            <a:normAutofit/>
          </a:bodyPr>
          <a:lstStyle/>
          <a:p>
            <a:pPr>
              <a:buNone/>
            </a:pPr>
            <a:r>
              <a:rPr lang="ru-RU" sz="3600" dirty="0" smtClean="0"/>
              <a:t> - какие вещества?</a:t>
            </a:r>
            <a:endParaRPr lang="en-US" sz="3600" dirty="0" smtClean="0"/>
          </a:p>
          <a:p>
            <a:pPr>
              <a:buNone/>
            </a:pPr>
            <a:r>
              <a:rPr lang="ru-RU" sz="3600" dirty="0" smtClean="0"/>
              <a:t> - когда злоупотребляли, и сколько?</a:t>
            </a:r>
            <a:endParaRPr lang="en-US" sz="3600" dirty="0" smtClean="0"/>
          </a:p>
          <a:p>
            <a:pPr>
              <a:buNone/>
            </a:pPr>
            <a:r>
              <a:rPr lang="ru-RU" sz="3600" dirty="0" smtClean="0"/>
              <a:t> - история злоупотребления психоактивными веществами </a:t>
            </a:r>
            <a:r>
              <a:rPr lang="en-US" sz="3600" dirty="0" smtClean="0"/>
              <a:t>- </a:t>
            </a:r>
            <a:r>
              <a:rPr lang="ru-RU" sz="3600" dirty="0" smtClean="0"/>
              <a:t>когда, что и сколько?</a:t>
            </a:r>
            <a:endParaRPr lang="en-US" sz="3600" dirty="0"/>
          </a:p>
        </p:txBody>
      </p:sp>
      <p:sp>
        <p:nvSpPr>
          <p:cNvPr id="4" name="Content Placeholder 3"/>
          <p:cNvSpPr>
            <a:spLocks noGrp="1"/>
          </p:cNvSpPr>
          <p:nvPr>
            <p:ph sz="half" idx="2"/>
          </p:nvPr>
        </p:nvSpPr>
        <p:spPr>
          <a:xfrm>
            <a:off x="6228184" y="1556792"/>
            <a:ext cx="2458616" cy="4752528"/>
          </a:xfrm>
          <a:solidFill>
            <a:schemeClr val="bg1"/>
          </a:solidFill>
        </p:spPr>
        <p:txBody>
          <a:bodyPr>
            <a:normAutofit/>
          </a:bodyPr>
          <a:lstStyle/>
          <a:p>
            <a:pPr>
              <a:buNone/>
            </a:pPr>
            <a:r>
              <a:rPr lang="en-US" sz="2400" dirty="0" smtClean="0"/>
              <a:t>What substances now?</a:t>
            </a:r>
          </a:p>
          <a:p>
            <a:pPr>
              <a:buNone/>
            </a:pPr>
            <a:r>
              <a:rPr lang="en-US" sz="2400" dirty="0" smtClean="0"/>
              <a:t>When, and how much?</a:t>
            </a:r>
          </a:p>
          <a:p>
            <a:pPr>
              <a:buNone/>
            </a:pPr>
            <a:r>
              <a:rPr lang="en-US" sz="2400" dirty="0" smtClean="0"/>
              <a:t>History of substance abuse</a:t>
            </a:r>
          </a:p>
          <a:p>
            <a:pPr>
              <a:buNone/>
            </a:pPr>
            <a:r>
              <a:rPr lang="en-US" sz="2400" dirty="0" smtClean="0"/>
              <a:t>Other substances, now or in the past? When, what and how much</a:t>
            </a:r>
            <a:r>
              <a:rPr lang="ru-RU" sz="2400" dirty="0" smtClean="0"/>
              <a:t>?</a:t>
            </a:r>
            <a:endParaRPr lang="en-US" sz="2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920880" cy="926976"/>
          </a:xfrm>
          <a:solidFill>
            <a:schemeClr val="bg1"/>
          </a:solidFill>
        </p:spPr>
        <p:txBody>
          <a:bodyPr/>
          <a:lstStyle/>
          <a:p>
            <a:r>
              <a:rPr lang="ru-RU" dirty="0" smtClean="0"/>
              <a:t>Оценка</a:t>
            </a:r>
            <a:endParaRPr lang="en-US" dirty="0"/>
          </a:p>
        </p:txBody>
      </p:sp>
      <p:sp>
        <p:nvSpPr>
          <p:cNvPr id="3" name="Content Placeholder 2"/>
          <p:cNvSpPr>
            <a:spLocks noGrp="1"/>
          </p:cNvSpPr>
          <p:nvPr>
            <p:ph sz="half" idx="1"/>
          </p:nvPr>
        </p:nvSpPr>
        <p:spPr>
          <a:xfrm>
            <a:off x="467544" y="1556792"/>
            <a:ext cx="5616624" cy="4536503"/>
          </a:xfrm>
          <a:solidFill>
            <a:schemeClr val="bg1"/>
          </a:solidFill>
        </p:spPr>
        <p:txBody>
          <a:bodyPr>
            <a:normAutofit fontScale="92500"/>
          </a:bodyPr>
          <a:lstStyle/>
          <a:p>
            <a:pPr>
              <a:lnSpc>
                <a:spcPts val="4300"/>
              </a:lnSpc>
              <a:buNone/>
            </a:pPr>
            <a:r>
              <a:rPr lang="ru-RU" sz="3200" dirty="0" smtClean="0"/>
              <a:t> - Будьте осторожны:</a:t>
            </a:r>
          </a:p>
          <a:p>
            <a:pPr>
              <a:lnSpc>
                <a:spcPts val="4300"/>
              </a:lnSpc>
              <a:buNone/>
            </a:pPr>
            <a:r>
              <a:rPr lang="ru-RU" sz="3200" dirty="0" smtClean="0"/>
              <a:t> - будут объяснения и рационализация, не будьте наивными.</a:t>
            </a:r>
          </a:p>
          <a:p>
            <a:pPr>
              <a:lnSpc>
                <a:spcPts val="4300"/>
              </a:lnSpc>
              <a:buNone/>
            </a:pPr>
            <a:r>
              <a:rPr lang="ru-RU" sz="3200" dirty="0" smtClean="0"/>
              <a:t> - проверить его историю (использовать другие источники информации)</a:t>
            </a:r>
            <a:endParaRPr lang="en-US" sz="3200" dirty="0"/>
          </a:p>
        </p:txBody>
      </p:sp>
      <p:sp>
        <p:nvSpPr>
          <p:cNvPr id="4" name="Content Placeholder 3"/>
          <p:cNvSpPr>
            <a:spLocks noGrp="1"/>
          </p:cNvSpPr>
          <p:nvPr>
            <p:ph sz="half" idx="2"/>
          </p:nvPr>
        </p:nvSpPr>
        <p:spPr>
          <a:xfrm>
            <a:off x="6444208" y="1556792"/>
            <a:ext cx="1882552" cy="4565104"/>
          </a:xfrm>
          <a:solidFill>
            <a:schemeClr val="bg1"/>
          </a:solidFill>
        </p:spPr>
        <p:txBody>
          <a:bodyPr>
            <a:normAutofit fontScale="92500"/>
          </a:bodyPr>
          <a:lstStyle/>
          <a:p>
            <a:pPr>
              <a:buNone/>
            </a:pPr>
            <a:r>
              <a:rPr lang="en-US" sz="2000" dirty="0" smtClean="0"/>
              <a:t>Be careful:</a:t>
            </a:r>
          </a:p>
          <a:p>
            <a:pPr>
              <a:buNone/>
            </a:pPr>
            <a:r>
              <a:rPr lang="en-US" sz="2000" dirty="0" smtClean="0"/>
              <a:t>don’t uncritically believe client’s explanations &amp; ration</a:t>
            </a:r>
            <a:r>
              <a:rPr lang="en-US" sz="1800" dirty="0" smtClean="0"/>
              <a:t>alizations</a:t>
            </a:r>
          </a:p>
          <a:p>
            <a:pPr>
              <a:buNone/>
            </a:pPr>
            <a:r>
              <a:rPr lang="en-US" sz="2000" dirty="0" smtClean="0"/>
              <a:t>Check their story with other sources (family member, boss)</a:t>
            </a:r>
          </a:p>
          <a:p>
            <a:pPr>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188" y="549275"/>
            <a:ext cx="7848600" cy="5901717"/>
          </a:xfrm>
          <a:prstGeom prst="rect">
            <a:avLst/>
          </a:prstGeom>
          <a:solidFill>
            <a:srgbClr val="FFFFFF"/>
          </a:solidFill>
          <a:ln w="19050">
            <a:solidFill>
              <a:schemeClr val="bg2">
                <a:lumMod val="50000"/>
              </a:schemeClr>
            </a:solidFill>
          </a:ln>
        </p:spPr>
        <p:txBody>
          <a:bodyPr lIns="216000" tIns="216000">
            <a:spAutoFit/>
          </a:bodyPr>
          <a:lstStyle/>
          <a:p>
            <a:pPr>
              <a:lnSpc>
                <a:spcPts val="2200"/>
              </a:lnSpc>
              <a:defRPr/>
            </a:pPr>
            <a:r>
              <a:rPr lang="ru-RU" sz="3200" dirty="0"/>
              <a:t>Мичиганский скрининг-тест алкоголя</a:t>
            </a:r>
          </a:p>
          <a:p>
            <a:pPr>
              <a:lnSpc>
                <a:spcPts val="2200"/>
              </a:lnSpc>
              <a:defRPr/>
            </a:pPr>
            <a:endParaRPr lang="ru-RU" dirty="0"/>
          </a:p>
          <a:p>
            <a:pPr marL="342900" indent="-342900">
              <a:lnSpc>
                <a:spcPts val="2200"/>
              </a:lnSpc>
              <a:buFontTx/>
              <a:buAutoNum type="arabicPeriod"/>
              <a:defRPr/>
            </a:pPr>
            <a:r>
              <a:rPr lang="ru-RU" dirty="0">
                <a:latin typeface="Times New Roman" pitchFamily="18" charset="0"/>
                <a:cs typeface="Times New Roman" pitchFamily="18" charset="0"/>
              </a:rPr>
              <a:t>Вы считаете, что выпиваете не больше других (то есть не больше, чем основная масса людей)? да </a:t>
            </a:r>
            <a:r>
              <a:rPr lang="en-US" b="1" dirty="0">
                <a:latin typeface="Times New Roman" pitchFamily="18" charset="0"/>
                <a:cs typeface="Times New Roman" pitchFamily="18" charset="0"/>
              </a:rPr>
              <a:t>/ </a:t>
            </a:r>
            <a:r>
              <a:rPr lang="ru-RU" dirty="0">
                <a:latin typeface="Times New Roman" pitchFamily="18" charset="0"/>
                <a:cs typeface="Times New Roman" pitchFamily="18" charset="0"/>
              </a:rPr>
              <a:t>нет</a:t>
            </a:r>
            <a:endParaRPr lang="en-US" dirty="0">
              <a:latin typeface="Times New Roman" pitchFamily="18" charset="0"/>
              <a:cs typeface="Times New Roman" pitchFamily="18" charset="0"/>
            </a:endParaRPr>
          </a:p>
          <a:p>
            <a:pPr marL="342900" indent="-342900">
              <a:lnSpc>
                <a:spcPts val="2200"/>
              </a:lnSpc>
              <a:buFontTx/>
              <a:buAutoNum type="arabicPeriod"/>
              <a:defRPr/>
            </a:pPr>
            <a:r>
              <a:rPr lang="ru-RU" dirty="0">
                <a:latin typeface="Times New Roman" pitchFamily="18" charset="0"/>
                <a:cs typeface="Times New Roman" pitchFamily="18" charset="0"/>
              </a:rPr>
              <a:t>Случалось ли с вами такое, что, проснувшись утром после того, как выпили, Вы  не могли вспомнить часть прошедшего вечера?   да </a:t>
            </a:r>
            <a:r>
              <a:rPr lang="en-US" b="1" dirty="0">
                <a:latin typeface="Times New Roman" pitchFamily="18" charset="0"/>
                <a:cs typeface="Times New Roman" pitchFamily="18" charset="0"/>
              </a:rPr>
              <a:t>/ </a:t>
            </a:r>
            <a:r>
              <a:rPr lang="ru-RU" dirty="0">
                <a:latin typeface="Times New Roman" pitchFamily="18" charset="0"/>
                <a:cs typeface="Times New Roman" pitchFamily="18" charset="0"/>
              </a:rPr>
              <a:t>нет</a:t>
            </a:r>
            <a:endParaRPr lang="en-US" dirty="0">
              <a:latin typeface="Times New Roman" pitchFamily="18" charset="0"/>
              <a:cs typeface="Times New Roman" pitchFamily="18" charset="0"/>
            </a:endParaRPr>
          </a:p>
          <a:p>
            <a:pPr marL="342900" indent="-342900">
              <a:lnSpc>
                <a:spcPts val="2200"/>
              </a:lnSpc>
              <a:buFontTx/>
              <a:buAutoNum type="arabicPeriod"/>
              <a:defRPr/>
            </a:pPr>
            <a:endParaRPr lang="en-US" sz="1400" dirty="0">
              <a:latin typeface="Times New Roman" pitchFamily="18" charset="0"/>
              <a:cs typeface="Times New Roman" pitchFamily="18" charset="0"/>
            </a:endParaRPr>
          </a:p>
          <a:p>
            <a:pPr>
              <a:lnSpc>
                <a:spcPts val="2200"/>
              </a:lnSpc>
              <a:defRPr/>
            </a:pPr>
            <a:r>
              <a:rPr lang="ru-RU" sz="2000" dirty="0"/>
              <a:t>Процедура оценки теста.</a:t>
            </a:r>
            <a:br>
              <a:rPr lang="ru-RU" sz="2000" dirty="0"/>
            </a:br>
            <a:r>
              <a:rPr lang="ru-RU" sz="2000" dirty="0"/>
              <a:t/>
            </a:r>
            <a:br>
              <a:rPr lang="ru-RU" sz="2000" dirty="0"/>
            </a:br>
            <a:r>
              <a:rPr lang="ru-RU" sz="2000" dirty="0"/>
              <a:t>одно очко, если вы ответили следующее:</a:t>
            </a:r>
            <a:br>
              <a:rPr lang="ru-RU" sz="2000" dirty="0"/>
            </a:br>
            <a:r>
              <a:rPr lang="ru-RU" sz="2000" dirty="0"/>
              <a:t>1. Нет		4. Нет</a:t>
            </a:r>
            <a:br>
              <a:rPr lang="ru-RU" sz="2000" dirty="0"/>
            </a:br>
            <a:r>
              <a:rPr lang="ru-RU" sz="2000" dirty="0"/>
              <a:t>2. Да		5. Да</a:t>
            </a:r>
            <a:br>
              <a:rPr lang="ru-RU" sz="2000" dirty="0"/>
            </a:br>
            <a:r>
              <a:rPr lang="ru-RU" sz="2000" dirty="0"/>
              <a:t>3. Да		6. Да</a:t>
            </a:r>
            <a:br>
              <a:rPr lang="ru-RU" sz="2000" dirty="0"/>
            </a:br>
            <a:r>
              <a:rPr lang="ru-RU" sz="2000" dirty="0"/>
              <a:t>с  7  по  22:  Да</a:t>
            </a:r>
            <a:br>
              <a:rPr lang="ru-RU" sz="2000" dirty="0"/>
            </a:br>
            <a:r>
              <a:rPr lang="ru-RU" sz="2000" dirty="0"/>
              <a:t/>
            </a:r>
            <a:br>
              <a:rPr lang="ru-RU" sz="2000" dirty="0"/>
            </a:br>
            <a:r>
              <a:rPr lang="ru-RU" sz="2000" dirty="0" smtClean="0"/>
              <a:t>суммируйте баллы </a:t>
            </a:r>
            <a:r>
              <a:rPr lang="ru-RU" sz="2000" dirty="0"/>
              <a:t>и </a:t>
            </a:r>
            <a:r>
              <a:rPr lang="ru-RU" sz="2000" dirty="0" smtClean="0"/>
              <a:t>сравните:</a:t>
            </a:r>
            <a:r>
              <a:rPr lang="ru-RU" sz="2000" dirty="0"/>
              <a:t/>
            </a:r>
            <a:br>
              <a:rPr lang="ru-RU" sz="2000" dirty="0"/>
            </a:br>
            <a:r>
              <a:rPr lang="ru-RU" sz="2000" dirty="0"/>
              <a:t>0 - 2 нет очевидной проблемой</a:t>
            </a:r>
            <a:br>
              <a:rPr lang="ru-RU" sz="2000" dirty="0"/>
            </a:br>
            <a:r>
              <a:rPr lang="ru-RU" sz="2000" dirty="0"/>
              <a:t>3 - 5 </a:t>
            </a:r>
            <a:r>
              <a:rPr lang="ru-RU" sz="2000" dirty="0" smtClean="0"/>
              <a:t>Ранние </a:t>
            </a:r>
            <a:r>
              <a:rPr lang="ru-RU" sz="2000" dirty="0"/>
              <a:t>или среднего </a:t>
            </a:r>
            <a:r>
              <a:rPr lang="ru-RU" sz="2000" dirty="0" smtClean="0"/>
              <a:t>уровня проблемы с алкоголем </a:t>
            </a:r>
            <a:r>
              <a:rPr lang="ru-RU" sz="2000" dirty="0"/>
              <a:t/>
            </a:r>
            <a:br>
              <a:rPr lang="ru-RU" sz="2000" dirty="0"/>
            </a:br>
            <a:r>
              <a:rPr lang="ru-RU" sz="2000" dirty="0"/>
              <a:t>6 - или </a:t>
            </a:r>
            <a:r>
              <a:rPr lang="ru-RU" sz="2000" dirty="0" smtClean="0"/>
              <a:t>более : </a:t>
            </a:r>
            <a:r>
              <a:rPr lang="ru-RU" sz="2000" dirty="0"/>
              <a:t>Проблема </a:t>
            </a:r>
            <a:r>
              <a:rPr lang="ru-RU" sz="2000" dirty="0" smtClean="0"/>
              <a:t>с алкоголем</a:t>
            </a:r>
            <a:endParaRPr lang="en-US" sz="2000" dirty="0"/>
          </a:p>
          <a:p>
            <a:pPr>
              <a:defRPr/>
            </a:pP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0688"/>
            <a:ext cx="8208912" cy="5859791"/>
          </a:xfrm>
          <a:prstGeom prst="rect">
            <a:avLst/>
          </a:prstGeom>
          <a:solidFill>
            <a:schemeClr val="bg1"/>
          </a:solidFill>
        </p:spPr>
        <p:txBody>
          <a:bodyPr wrap="square" lIns="180000" tIns="144000" rtlCol="0">
            <a:spAutoFit/>
          </a:bodyPr>
          <a:lstStyle/>
          <a:p>
            <a:pPr>
              <a:lnSpc>
                <a:spcPts val="3400"/>
              </a:lnSpc>
            </a:pPr>
            <a:r>
              <a:rPr lang="ru-RU" sz="2400" dirty="0">
                <a:latin typeface="Arial Narrow" pitchFamily="34" charset="0"/>
              </a:rPr>
              <a:t>1. Вы считаете, что выпиваете не больше других (то есть не больше, чем основная масса людей</a:t>
            </a:r>
            <a:r>
              <a:rPr lang="ru-RU" sz="2400" dirty="0" smtClean="0">
                <a:latin typeface="Arial Narrow" pitchFamily="34" charset="0"/>
              </a:rPr>
              <a:t>)?</a:t>
            </a:r>
            <a:r>
              <a:rPr lang="en-US" sz="2400" dirty="0" smtClean="0">
                <a:latin typeface="Arial Narrow" pitchFamily="34" charset="0"/>
              </a:rPr>
              <a:t>   </a:t>
            </a:r>
            <a:r>
              <a:rPr lang="ru-RU" sz="2400" dirty="0" smtClean="0">
                <a:latin typeface="Arial Narrow" pitchFamily="34" charset="0"/>
              </a:rPr>
              <a:t>да </a:t>
            </a:r>
            <a:r>
              <a:rPr lang="en-US" sz="2400" b="1" i="1" dirty="0">
                <a:latin typeface="Arial Narrow" pitchFamily="34" charset="0"/>
              </a:rPr>
              <a:t>/ </a:t>
            </a:r>
            <a:r>
              <a:rPr lang="ru-RU" sz="2400" dirty="0">
                <a:latin typeface="Arial Narrow" pitchFamily="34" charset="0"/>
              </a:rPr>
              <a:t>нет</a:t>
            </a:r>
            <a:endParaRPr lang="en-US" sz="2400" dirty="0">
              <a:latin typeface="Arial Narrow" pitchFamily="34" charset="0"/>
            </a:endParaRPr>
          </a:p>
          <a:p>
            <a:pPr>
              <a:lnSpc>
                <a:spcPts val="3400"/>
              </a:lnSpc>
            </a:pPr>
            <a:r>
              <a:rPr lang="ru-RU" sz="2400" dirty="0">
                <a:latin typeface="Arial Narrow" pitchFamily="34" charset="0"/>
              </a:rPr>
              <a:t>2. Случалось ли с вами такое, что, проснувшись утром после того, как выпили, Вы  не могли вспомнить часть прошедшего вечера?</a:t>
            </a:r>
            <a:endParaRPr lang="en-US" sz="2400" dirty="0">
              <a:latin typeface="Arial Narrow" pitchFamily="34" charset="0"/>
            </a:endParaRPr>
          </a:p>
          <a:p>
            <a:pPr>
              <a:lnSpc>
                <a:spcPts val="3400"/>
              </a:lnSpc>
            </a:pPr>
            <a:r>
              <a:rPr lang="ru-RU" sz="2400" dirty="0">
                <a:latin typeface="Arial Narrow" pitchFamily="34" charset="0"/>
              </a:rPr>
              <a:t>да </a:t>
            </a:r>
            <a:r>
              <a:rPr lang="en-US" sz="2400" b="1" i="1" dirty="0">
                <a:latin typeface="Arial Narrow" pitchFamily="34" charset="0"/>
              </a:rPr>
              <a:t>/ </a:t>
            </a:r>
            <a:r>
              <a:rPr lang="ru-RU" sz="2400" dirty="0">
                <a:latin typeface="Arial Narrow" pitchFamily="34" charset="0"/>
              </a:rPr>
              <a:t>нет</a:t>
            </a:r>
            <a:endParaRPr lang="en-US" sz="2400" dirty="0">
              <a:latin typeface="Arial Narrow" pitchFamily="34" charset="0"/>
            </a:endParaRPr>
          </a:p>
          <a:p>
            <a:pPr>
              <a:lnSpc>
                <a:spcPts val="3400"/>
              </a:lnSpc>
            </a:pPr>
            <a:r>
              <a:rPr lang="ru-RU" sz="2400" dirty="0">
                <a:latin typeface="Arial Narrow" pitchFamily="34" charset="0"/>
              </a:rPr>
              <a:t>3. Выражают ли беспокойство или недовольство по поводу того, что Вы пьете Ваш(а) супруг(а), родители или другие близкие, родственники? </a:t>
            </a:r>
            <a:r>
              <a:rPr lang="en-US" sz="2400" dirty="0" smtClean="0">
                <a:latin typeface="Arial Narrow" pitchFamily="34" charset="0"/>
              </a:rPr>
              <a:t>   </a:t>
            </a:r>
            <a:r>
              <a:rPr lang="ru-RU" sz="2400" dirty="0" smtClean="0">
                <a:latin typeface="Arial Narrow" pitchFamily="34" charset="0"/>
              </a:rPr>
              <a:t>да </a:t>
            </a:r>
            <a:r>
              <a:rPr lang="en-US" sz="2400" b="1" i="1" dirty="0">
                <a:latin typeface="Arial Narrow" pitchFamily="34" charset="0"/>
              </a:rPr>
              <a:t>/ </a:t>
            </a:r>
            <a:r>
              <a:rPr lang="ru-RU" sz="2400" dirty="0">
                <a:latin typeface="Arial Narrow" pitchFamily="34" charset="0"/>
              </a:rPr>
              <a:t>нет</a:t>
            </a:r>
            <a:endParaRPr lang="en-US" sz="2400" dirty="0">
              <a:latin typeface="Arial Narrow" pitchFamily="34" charset="0"/>
            </a:endParaRPr>
          </a:p>
          <a:p>
            <a:pPr>
              <a:lnSpc>
                <a:spcPts val="3400"/>
              </a:lnSpc>
            </a:pPr>
            <a:r>
              <a:rPr lang="ru-RU" sz="2400" dirty="0">
                <a:latin typeface="Arial Narrow" pitchFamily="34" charset="0"/>
              </a:rPr>
              <a:t>4. Можете ли Вы без большого усилия над собой прекратить употребление алкоголя после того, как выпили 1 или 2 стакана?</a:t>
            </a:r>
            <a:endParaRPr lang="en-US" sz="2400" dirty="0">
              <a:latin typeface="Arial Narrow" pitchFamily="34" charset="0"/>
            </a:endParaRPr>
          </a:p>
          <a:p>
            <a:pPr>
              <a:lnSpc>
                <a:spcPts val="3400"/>
              </a:lnSpc>
            </a:pPr>
            <a:r>
              <a:rPr lang="ru-RU" sz="2400" dirty="0">
                <a:latin typeface="Arial Narrow" pitchFamily="34" charset="0"/>
              </a:rPr>
              <a:t>да </a:t>
            </a:r>
            <a:r>
              <a:rPr lang="en-US" sz="2400" b="1" i="1" dirty="0">
                <a:latin typeface="Arial Narrow" pitchFamily="34" charset="0"/>
              </a:rPr>
              <a:t>/ </a:t>
            </a:r>
            <a:r>
              <a:rPr lang="ru-RU" sz="2400" dirty="0">
                <a:latin typeface="Arial Narrow" pitchFamily="34" charset="0"/>
              </a:rPr>
              <a:t>нет</a:t>
            </a:r>
            <a:endParaRPr lang="en-US" sz="2400" dirty="0">
              <a:latin typeface="Arial Narrow" pitchFamily="34" charset="0"/>
            </a:endParaRPr>
          </a:p>
          <a:p>
            <a:pPr>
              <a:lnSpc>
                <a:spcPts val="3400"/>
              </a:lnSpc>
            </a:pPr>
            <a:r>
              <a:rPr lang="ru-RU" sz="2400" dirty="0">
                <a:latin typeface="Arial Narrow" pitchFamily="34" charset="0"/>
              </a:rPr>
              <a:t>5. Вы испытывали когда-нибудь чувство вины из-за того, что пьете</a:t>
            </a:r>
            <a:r>
              <a:rPr lang="ru-RU" sz="2400" dirty="0" smtClean="0">
                <a:latin typeface="Arial Narrow" pitchFamily="34" charset="0"/>
              </a:rPr>
              <a:t>?</a:t>
            </a:r>
            <a:r>
              <a:rPr lang="en-US" sz="2400" dirty="0" smtClean="0">
                <a:latin typeface="Arial Narrow" pitchFamily="34" charset="0"/>
              </a:rPr>
              <a:t>     </a:t>
            </a:r>
            <a:r>
              <a:rPr lang="ru-RU" sz="2400" dirty="0" smtClean="0">
                <a:latin typeface="Arial Narrow" pitchFamily="34" charset="0"/>
              </a:rPr>
              <a:t>да </a:t>
            </a:r>
            <a:r>
              <a:rPr lang="en-US" sz="2400" b="1" i="1" dirty="0">
                <a:latin typeface="Arial Narrow" pitchFamily="34" charset="0"/>
              </a:rPr>
              <a:t>/ </a:t>
            </a:r>
            <a:r>
              <a:rPr lang="ru-RU" sz="2400" dirty="0" smtClean="0">
                <a:latin typeface="Arial Narrow" pitchFamily="34" charset="0"/>
              </a:rPr>
              <a:t>нет</a:t>
            </a:r>
            <a:endParaRPr lang="en-US" sz="800" dirty="0">
              <a:latin typeface="Arial Narrow" pitchFamily="34" charset="0"/>
            </a:endParaRPr>
          </a:p>
        </p:txBody>
      </p:sp>
      <p:sp>
        <p:nvSpPr>
          <p:cNvPr id="3" name="TextBox 2"/>
          <p:cNvSpPr txBox="1"/>
          <p:nvPr/>
        </p:nvSpPr>
        <p:spPr>
          <a:xfrm>
            <a:off x="395536" y="188640"/>
            <a:ext cx="8208912" cy="430887"/>
          </a:xfrm>
          <a:prstGeom prst="rect">
            <a:avLst/>
          </a:prstGeom>
          <a:solidFill>
            <a:srgbClr val="FFFFFF"/>
          </a:solidFill>
        </p:spPr>
        <p:txBody>
          <a:bodyPr wrap="square" tIns="0" bIns="0" rtlCol="0">
            <a:spAutoFit/>
          </a:bodyPr>
          <a:lstStyle/>
          <a:p>
            <a:r>
              <a:rPr lang="ru-RU" sz="2000" dirty="0" smtClean="0">
                <a:latin typeface="+mj-lt"/>
              </a:rPr>
              <a:t>Мичиганский скрининг-тест алкоголя</a:t>
            </a:r>
            <a:endParaRPr lang="en-US" sz="2000" dirty="0" smtClean="0">
              <a:latin typeface="+mj-lt"/>
            </a:endParaRPr>
          </a:p>
          <a:p>
            <a:endParaRPr lang="ru-RU" sz="8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611560" y="404664"/>
            <a:ext cx="7704137" cy="769441"/>
          </a:xfrm>
          <a:prstGeom prst="rect">
            <a:avLst/>
          </a:prstGeom>
          <a:solidFill>
            <a:schemeClr val="bg1"/>
          </a:solidFill>
          <a:ln w="9525">
            <a:noFill/>
            <a:miter lim="800000"/>
            <a:headEnd/>
            <a:tailEnd/>
          </a:ln>
        </p:spPr>
        <p:txBody>
          <a:bodyPr wrap="square">
            <a:spAutoFit/>
          </a:bodyPr>
          <a:lstStyle/>
          <a:p>
            <a:r>
              <a:rPr lang="ru-RU" sz="2200" dirty="0"/>
              <a:t>Скриниговый тест на диагностику алкогольной и или наркотической зависимости (С</a:t>
            </a:r>
            <a:r>
              <a:rPr lang="en-US" sz="2200" dirty="0" smtClean="0"/>
              <a:t>AGE </a:t>
            </a:r>
            <a:r>
              <a:rPr lang="en-US" sz="1200" dirty="0" smtClean="0"/>
              <a:t>–</a:t>
            </a:r>
            <a:r>
              <a:rPr lang="en-US" sz="1400" i="1" dirty="0" err="1" smtClean="0"/>
              <a:t>cut;annoyed</a:t>
            </a:r>
            <a:r>
              <a:rPr lang="en-US" sz="1400" i="1" dirty="0" smtClean="0"/>
              <a:t>; guilty; eye-opener </a:t>
            </a:r>
            <a:r>
              <a:rPr lang="en-US" sz="1400" dirty="0" smtClean="0"/>
              <a:t>)</a:t>
            </a:r>
            <a:endParaRPr lang="en-US" sz="1400" dirty="0"/>
          </a:p>
        </p:txBody>
      </p:sp>
      <p:sp>
        <p:nvSpPr>
          <p:cNvPr id="3" name="TextBox 2"/>
          <p:cNvSpPr txBox="1"/>
          <p:nvPr/>
        </p:nvSpPr>
        <p:spPr>
          <a:xfrm>
            <a:off x="611560" y="1340768"/>
            <a:ext cx="7704137" cy="5001369"/>
          </a:xfrm>
          <a:prstGeom prst="rect">
            <a:avLst/>
          </a:prstGeom>
          <a:solidFill>
            <a:schemeClr val="bg1">
              <a:alpha val="87000"/>
            </a:schemeClr>
          </a:solidFill>
          <a:ln>
            <a:solidFill>
              <a:schemeClr val="tx2">
                <a:lumMod val="20000"/>
                <a:lumOff val="80000"/>
              </a:schemeClr>
            </a:solidFill>
          </a:ln>
        </p:spPr>
        <p:txBody>
          <a:bodyPr lIns="144000" tIns="0" bIns="0">
            <a:spAutoFit/>
          </a:bodyPr>
          <a:lstStyle/>
          <a:p>
            <a:pPr>
              <a:lnSpc>
                <a:spcPts val="3600"/>
              </a:lnSpc>
              <a:defRPr/>
            </a:pPr>
            <a:r>
              <a:rPr lang="en-US" sz="2400" i="1" dirty="0" smtClean="0">
                <a:latin typeface="Arial Narrow" pitchFamily="34" charset="0"/>
              </a:rPr>
              <a:t>   </a:t>
            </a:r>
            <a:r>
              <a:rPr lang="ru-RU" sz="2400" i="1" dirty="0" smtClean="0">
                <a:latin typeface="Arial Narrow" pitchFamily="34" charset="0"/>
              </a:rPr>
              <a:t>Да</a:t>
            </a:r>
            <a:r>
              <a:rPr lang="ru-RU" sz="2400" i="1" dirty="0">
                <a:latin typeface="Arial Narrow" pitchFamily="34" charset="0"/>
              </a:rPr>
              <a:t> </a:t>
            </a:r>
            <a:r>
              <a:rPr lang="ru-RU" sz="2400" i="1" dirty="0" smtClean="0">
                <a:latin typeface="Arial Narrow" pitchFamily="34" charset="0"/>
              </a:rPr>
              <a:t>или Нет:</a:t>
            </a:r>
            <a:endParaRPr lang="en-US" sz="2400" i="1" dirty="0">
              <a:latin typeface="Arial Narrow" pitchFamily="34" charset="0"/>
            </a:endParaRPr>
          </a:p>
          <a:p>
            <a:pPr>
              <a:lnSpc>
                <a:spcPts val="3600"/>
              </a:lnSpc>
              <a:defRPr/>
            </a:pPr>
            <a:r>
              <a:rPr lang="ru-RU" dirty="0">
                <a:latin typeface="Arial Narrow" pitchFamily="34" charset="0"/>
              </a:rPr>
              <a:t> </a:t>
            </a:r>
            <a:r>
              <a:rPr lang="en-US" sz="2400" dirty="0">
                <a:latin typeface="Arial Narrow" pitchFamily="34" charset="0"/>
              </a:rPr>
              <a:t>- </a:t>
            </a:r>
            <a:r>
              <a:rPr lang="ru-RU" sz="2400" dirty="0">
                <a:latin typeface="Arial Narrow" pitchFamily="34" charset="0"/>
              </a:rPr>
              <a:t>Вы думали когда-нибудь о том, чтобы уменьшить количество </a:t>
            </a:r>
            <a:r>
              <a:rPr lang="ru-RU" sz="2400" dirty="0" smtClean="0">
                <a:latin typeface="Arial Narrow" pitchFamily="34" charset="0"/>
              </a:rPr>
              <a:t> </a:t>
            </a:r>
          </a:p>
          <a:p>
            <a:pPr>
              <a:lnSpc>
                <a:spcPts val="3600"/>
              </a:lnSpc>
              <a:defRPr/>
            </a:pPr>
            <a:r>
              <a:rPr lang="ru-RU" sz="2400" dirty="0">
                <a:latin typeface="Arial Narrow" pitchFamily="34" charset="0"/>
              </a:rPr>
              <a:t> </a:t>
            </a:r>
            <a:r>
              <a:rPr lang="ru-RU" sz="2400" dirty="0" smtClean="0">
                <a:latin typeface="Arial Narrow" pitchFamily="34" charset="0"/>
              </a:rPr>
              <a:t>    употребляемого </a:t>
            </a:r>
            <a:r>
              <a:rPr lang="ru-RU" sz="2400" dirty="0">
                <a:latin typeface="Arial Narrow" pitchFamily="34" charset="0"/>
              </a:rPr>
              <a:t>алкоголя </a:t>
            </a:r>
            <a:r>
              <a:rPr lang="ru-RU" sz="2400" i="1" dirty="0">
                <a:latin typeface="Arial Narrow" pitchFamily="34" charset="0"/>
              </a:rPr>
              <a:t>(наркотических веществ)</a:t>
            </a:r>
            <a:r>
              <a:rPr lang="ru-RU" sz="2400" dirty="0">
                <a:latin typeface="Arial Narrow" pitchFamily="34" charset="0"/>
              </a:rPr>
              <a:t>?</a:t>
            </a:r>
            <a:endParaRPr lang="en-US" sz="2400" dirty="0">
              <a:latin typeface="Arial Narrow" pitchFamily="34" charset="0"/>
            </a:endParaRPr>
          </a:p>
          <a:p>
            <a:pPr>
              <a:lnSpc>
                <a:spcPts val="3600"/>
              </a:lnSpc>
              <a:buFontTx/>
              <a:buChar char="-"/>
              <a:defRPr/>
            </a:pPr>
            <a:r>
              <a:rPr lang="ru-RU" sz="2400" dirty="0" smtClean="0">
                <a:latin typeface="Arial Narrow" pitchFamily="34" charset="0"/>
              </a:rPr>
              <a:t>Испытываете </a:t>
            </a:r>
            <a:r>
              <a:rPr lang="ru-RU" sz="2400" dirty="0">
                <a:latin typeface="Arial Narrow" pitchFamily="34" charset="0"/>
              </a:rPr>
              <a:t>ли Вы раздражение когда люди критикуют Вас </a:t>
            </a:r>
            <a:endParaRPr lang="ru-RU" sz="2400" dirty="0" smtClean="0">
              <a:latin typeface="Arial Narrow" pitchFamily="34" charset="0"/>
            </a:endParaRPr>
          </a:p>
          <a:p>
            <a:pPr>
              <a:lnSpc>
                <a:spcPts val="3600"/>
              </a:lnSpc>
              <a:defRPr/>
            </a:pPr>
            <a:r>
              <a:rPr lang="ru-RU" sz="2400" dirty="0" smtClean="0">
                <a:latin typeface="Arial Narrow" pitchFamily="34" charset="0"/>
              </a:rPr>
              <a:t>     за </a:t>
            </a:r>
            <a:r>
              <a:rPr lang="ru-RU" sz="2400" dirty="0">
                <a:latin typeface="Arial Narrow" pitchFamily="34" charset="0"/>
              </a:rPr>
              <a:t>пьянство </a:t>
            </a:r>
            <a:r>
              <a:rPr lang="ru-RU" sz="2400" i="1" dirty="0">
                <a:latin typeface="Arial Narrow" pitchFamily="34" charset="0"/>
              </a:rPr>
              <a:t>(употребление наркотиков)</a:t>
            </a:r>
            <a:r>
              <a:rPr lang="en-US" sz="2400" i="1" dirty="0">
                <a:latin typeface="Arial Narrow" pitchFamily="34" charset="0"/>
              </a:rPr>
              <a:t> </a:t>
            </a:r>
            <a:r>
              <a:rPr lang="ru-RU" sz="2400" dirty="0">
                <a:latin typeface="Arial Narrow" pitchFamily="34" charset="0"/>
              </a:rPr>
              <a:t>?</a:t>
            </a:r>
            <a:endParaRPr lang="en-US" sz="2400" dirty="0">
              <a:latin typeface="Arial Narrow" pitchFamily="34" charset="0"/>
            </a:endParaRPr>
          </a:p>
          <a:p>
            <a:pPr>
              <a:lnSpc>
                <a:spcPts val="3600"/>
              </a:lnSpc>
              <a:buFontTx/>
              <a:buChar char="-"/>
              <a:defRPr/>
            </a:pPr>
            <a:r>
              <a:rPr lang="ru-RU" sz="2400" dirty="0" smtClean="0">
                <a:latin typeface="Arial Narrow" pitchFamily="34" charset="0"/>
              </a:rPr>
              <a:t>Вы </a:t>
            </a:r>
            <a:r>
              <a:rPr lang="ru-RU" sz="2400" dirty="0">
                <a:latin typeface="Arial Narrow" pitchFamily="34" charset="0"/>
              </a:rPr>
              <a:t>испытывали когда-нибудь чувство вины по поводу </a:t>
            </a:r>
            <a:r>
              <a:rPr lang="ru-RU" sz="2400" dirty="0" smtClean="0">
                <a:latin typeface="Arial Narrow" pitchFamily="34" charset="0"/>
              </a:rPr>
              <a:t> </a:t>
            </a:r>
          </a:p>
          <a:p>
            <a:pPr>
              <a:lnSpc>
                <a:spcPts val="3600"/>
              </a:lnSpc>
              <a:defRPr/>
            </a:pPr>
            <a:r>
              <a:rPr lang="ru-RU" sz="2400" dirty="0">
                <a:latin typeface="Arial Narrow" pitchFamily="34" charset="0"/>
              </a:rPr>
              <a:t> </a:t>
            </a:r>
            <a:r>
              <a:rPr lang="ru-RU" sz="2400" dirty="0" smtClean="0">
                <a:latin typeface="Arial Narrow" pitchFamily="34" charset="0"/>
              </a:rPr>
              <a:t>    чрезмерного </a:t>
            </a:r>
            <a:r>
              <a:rPr lang="ru-RU" sz="2400" dirty="0">
                <a:latin typeface="Arial Narrow" pitchFamily="34" charset="0"/>
              </a:rPr>
              <a:t>употребления алкоголя </a:t>
            </a:r>
            <a:r>
              <a:rPr lang="ru-RU" sz="2400" i="1" dirty="0">
                <a:latin typeface="Arial Narrow" pitchFamily="34" charset="0"/>
              </a:rPr>
              <a:t>(наркотиков)</a:t>
            </a:r>
            <a:r>
              <a:rPr lang="en-US" sz="2400" i="1" dirty="0">
                <a:latin typeface="Arial Narrow" pitchFamily="34" charset="0"/>
              </a:rPr>
              <a:t> </a:t>
            </a:r>
            <a:r>
              <a:rPr lang="ru-RU" sz="2400" dirty="0">
                <a:latin typeface="Arial Narrow" pitchFamily="34" charset="0"/>
              </a:rPr>
              <a:t>?</a:t>
            </a:r>
            <a:endParaRPr lang="en-US" sz="2400" dirty="0">
              <a:latin typeface="Arial Narrow" pitchFamily="34" charset="0"/>
            </a:endParaRPr>
          </a:p>
          <a:p>
            <a:pPr>
              <a:lnSpc>
                <a:spcPts val="3600"/>
              </a:lnSpc>
              <a:buFontTx/>
              <a:buChar char="-"/>
              <a:defRPr/>
            </a:pPr>
            <a:r>
              <a:rPr lang="ru-RU" sz="2400" dirty="0" smtClean="0">
                <a:latin typeface="Arial Narrow" pitchFamily="34" charset="0"/>
              </a:rPr>
              <a:t>Вы </a:t>
            </a:r>
            <a:r>
              <a:rPr lang="ru-RU" sz="2400" dirty="0">
                <a:latin typeface="Arial Narrow" pitchFamily="34" charset="0"/>
              </a:rPr>
              <a:t>когда-нибудь употребляли алкоголь </a:t>
            </a:r>
            <a:r>
              <a:rPr lang="ru-RU" sz="2400" i="1" dirty="0">
                <a:latin typeface="Arial Narrow" pitchFamily="34" charset="0"/>
              </a:rPr>
              <a:t>(наркотические </a:t>
            </a:r>
            <a:r>
              <a:rPr lang="ru-RU" sz="2400" i="1" dirty="0" smtClean="0">
                <a:latin typeface="Arial Narrow" pitchFamily="34" charset="0"/>
              </a:rPr>
              <a:t> </a:t>
            </a:r>
          </a:p>
          <a:p>
            <a:pPr>
              <a:lnSpc>
                <a:spcPts val="3600"/>
              </a:lnSpc>
              <a:defRPr/>
            </a:pPr>
            <a:r>
              <a:rPr lang="ru-RU" sz="2400" i="1" dirty="0">
                <a:latin typeface="Arial Narrow" pitchFamily="34" charset="0"/>
              </a:rPr>
              <a:t> </a:t>
            </a:r>
            <a:r>
              <a:rPr lang="ru-RU" sz="2400" i="1" dirty="0" smtClean="0">
                <a:latin typeface="Arial Narrow" pitchFamily="34" charset="0"/>
              </a:rPr>
              <a:t>    вещества</a:t>
            </a:r>
            <a:r>
              <a:rPr lang="ru-RU" sz="2400" i="1" dirty="0">
                <a:latin typeface="Arial Narrow" pitchFamily="34" charset="0"/>
              </a:rPr>
              <a:t>)</a:t>
            </a:r>
            <a:r>
              <a:rPr lang="ru-RU" sz="2400" dirty="0">
                <a:latin typeface="Arial Narrow" pitchFamily="34" charset="0"/>
              </a:rPr>
              <a:t> для поднятия тонуса утром или с похмелья</a:t>
            </a:r>
            <a:r>
              <a:rPr lang="ru-RU" sz="2400" dirty="0" smtClean="0">
                <a:latin typeface="Arial Narrow" pitchFamily="34" charset="0"/>
              </a:rPr>
              <a:t>?</a:t>
            </a:r>
            <a:endParaRPr lang="en-US" sz="2400" dirty="0" smtClean="0">
              <a:latin typeface="Arial Narrow" pitchFamily="34" charset="0"/>
            </a:endParaRPr>
          </a:p>
          <a:p>
            <a:pPr>
              <a:defRPr/>
            </a:pPr>
            <a:endParaRPr lang="en-US" sz="1300" dirty="0" smtClean="0"/>
          </a:p>
          <a:p>
            <a:pPr>
              <a:defRPr/>
            </a:pPr>
            <a:r>
              <a:rPr lang="en-US" sz="1200" dirty="0" smtClean="0"/>
              <a:t>CAGE </a:t>
            </a:r>
            <a:r>
              <a:rPr lang="en-US" sz="1200" dirty="0"/>
              <a:t>test scores &gt;=2 had a specificity of 76% and a sensitivity of 93% for the identification of excessive drinking and a specificity of 77% and a sensitivity of 91% for the identification of alcoholism.</a:t>
            </a:r>
            <a:r>
              <a:rPr lang="en-US" sz="1200" baseline="30000" dirty="0">
                <a:hlinkClick r:id="rId3"/>
              </a:rPr>
              <a:t>[4]</a:t>
            </a:r>
            <a:endParaRPr lang="en-US" sz="1200" dirty="0" smtClean="0">
              <a:latin typeface="Arial Narrow" pitchFamily="34" charset="0"/>
            </a:endParaRPr>
          </a:p>
          <a:p>
            <a:pPr>
              <a:defRPr/>
            </a:pP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4234" y="428603"/>
            <a:ext cx="8229600" cy="1571637"/>
          </a:xfrm>
        </p:spPr>
        <p:txBody>
          <a:bodyPr>
            <a:normAutofit fontScale="90000"/>
          </a:bodyPr>
          <a:lstStyle/>
          <a:p>
            <a:r>
              <a:rPr lang="uk-UA" sz="2800" dirty="0" err="1" smtClean="0"/>
              <a:t>Побороть</a:t>
            </a:r>
            <a:r>
              <a:rPr lang="uk-UA" sz="2800" dirty="0" smtClean="0"/>
              <a:t> </a:t>
            </a:r>
            <a:r>
              <a:rPr lang="uk-UA" sz="2800" dirty="0" err="1" smtClean="0"/>
              <a:t>вредную</a:t>
            </a:r>
            <a:r>
              <a:rPr lang="uk-UA" sz="2800" dirty="0" smtClean="0"/>
              <a:t> </a:t>
            </a:r>
            <a:r>
              <a:rPr lang="uk-UA" sz="2800" dirty="0" err="1" smtClean="0"/>
              <a:t>привычку</a:t>
            </a:r>
            <a:r>
              <a:rPr lang="uk-UA" sz="2800" dirty="0" smtClean="0"/>
              <a:t> не </a:t>
            </a:r>
            <a:r>
              <a:rPr lang="uk-UA" sz="2800" dirty="0" err="1" smtClean="0"/>
              <a:t>возможно</a:t>
            </a:r>
            <a:r>
              <a:rPr lang="uk-UA" sz="2800" dirty="0" smtClean="0"/>
              <a:t>, </a:t>
            </a:r>
            <a:r>
              <a:rPr lang="uk-UA" sz="2800" dirty="0" err="1" smtClean="0"/>
              <a:t>её</a:t>
            </a:r>
            <a:r>
              <a:rPr lang="uk-UA" sz="2800" dirty="0" smtClean="0"/>
              <a:t> </a:t>
            </a:r>
            <a:r>
              <a:rPr lang="uk-UA" sz="2800" dirty="0" err="1" smtClean="0"/>
              <a:t>можно</a:t>
            </a:r>
            <a:r>
              <a:rPr lang="uk-UA" sz="2800" dirty="0" smtClean="0"/>
              <a:t> </a:t>
            </a:r>
            <a:r>
              <a:rPr lang="uk-UA" sz="2800" dirty="0" err="1" smtClean="0"/>
              <a:t>только</a:t>
            </a:r>
            <a:r>
              <a:rPr lang="uk-UA" sz="2800" dirty="0" smtClean="0"/>
              <a:t> </a:t>
            </a:r>
            <a:r>
              <a:rPr lang="uk-UA" sz="2800" dirty="0" err="1" smtClean="0"/>
              <a:t>заменить</a:t>
            </a:r>
            <a:r>
              <a:rPr lang="uk-UA" sz="2800" dirty="0" smtClean="0"/>
              <a:t>. ( </a:t>
            </a:r>
            <a:r>
              <a:rPr lang="uk-UA" sz="2800" dirty="0" err="1" smtClean="0"/>
              <a:t>Служение</a:t>
            </a:r>
            <a:r>
              <a:rPr lang="uk-UA" sz="2800" dirty="0" smtClean="0"/>
              <a:t> </a:t>
            </a:r>
            <a:r>
              <a:rPr lang="uk-UA" sz="2800" dirty="0" err="1" smtClean="0"/>
              <a:t>здоровью</a:t>
            </a:r>
            <a:r>
              <a:rPr lang="uk-UA" sz="2800" dirty="0" smtClean="0"/>
              <a:t> и исцелению. </a:t>
            </a:r>
            <a:r>
              <a:rPr lang="uk-UA" sz="2800" dirty="0" err="1" smtClean="0"/>
              <a:t>пособие</a:t>
            </a:r>
            <a:r>
              <a:rPr lang="uk-UA" sz="2800" dirty="0" smtClean="0"/>
              <a:t>)</a:t>
            </a:r>
            <a:r>
              <a:rPr lang="ru-RU" sz="2800" dirty="0" smtClean="0"/>
              <a:t/>
            </a:r>
            <a:br>
              <a:rPr lang="ru-RU" sz="2800" dirty="0" smtClean="0"/>
            </a:br>
            <a:endParaRPr lang="ru-RU" sz="2800" dirty="0"/>
          </a:p>
        </p:txBody>
      </p:sp>
      <p:sp>
        <p:nvSpPr>
          <p:cNvPr id="3" name="Подзаголовок 2"/>
          <p:cNvSpPr>
            <a:spLocks noGrp="1"/>
          </p:cNvSpPr>
          <p:nvPr>
            <p:ph type="subTitle" idx="1"/>
          </p:nvPr>
        </p:nvSpPr>
        <p:spPr/>
        <p:txBody>
          <a:bodyPr/>
          <a:lstStyle/>
          <a:p>
            <a:endParaRPr lang="ru-RU" dirty="0"/>
          </a:p>
        </p:txBody>
      </p:sp>
      <p:pic>
        <p:nvPicPr>
          <p:cNvPr id="4" name="Рисунок 3" descr="Программа «12 шагов»"/>
          <p:cNvPicPr/>
          <p:nvPr/>
        </p:nvPicPr>
        <p:blipFill>
          <a:blip r:embed="rId2" cstate="print"/>
          <a:srcRect/>
          <a:stretch>
            <a:fillRect/>
          </a:stretch>
        </p:blipFill>
        <p:spPr bwMode="auto">
          <a:xfrm>
            <a:off x="214282" y="1643050"/>
            <a:ext cx="8715436" cy="56436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Определение зависимости</a:t>
            </a:r>
            <a:endParaRPr lang="ru-RU" dirty="0"/>
          </a:p>
        </p:txBody>
      </p:sp>
      <p:sp>
        <p:nvSpPr>
          <p:cNvPr id="3" name="Содержимое 2"/>
          <p:cNvSpPr>
            <a:spLocks noGrp="1"/>
          </p:cNvSpPr>
          <p:nvPr>
            <p:ph idx="1"/>
          </p:nvPr>
        </p:nvSpPr>
        <p:spPr/>
        <p:txBody>
          <a:bodyPr>
            <a:normAutofit/>
          </a:bodyPr>
          <a:lstStyle/>
          <a:p>
            <a:r>
              <a:rPr lang="ru-RU" dirty="0" err="1" smtClean="0"/>
              <a:t>Адди́кция</a:t>
            </a:r>
            <a:r>
              <a:rPr lang="ru-RU" dirty="0" smtClean="0"/>
              <a:t>, </a:t>
            </a:r>
            <a:r>
              <a:rPr lang="ru-RU" dirty="0" smtClean="0">
                <a:solidFill>
                  <a:srgbClr val="FF0000"/>
                </a:solidFill>
              </a:rPr>
              <a:t>в широком смысле</a:t>
            </a:r>
            <a:r>
              <a:rPr lang="ru-RU" dirty="0" smtClean="0"/>
              <a:t>, означает ощущаемую человеком навязчивую потребность в определённой деятельности. </a:t>
            </a:r>
          </a:p>
          <a:p>
            <a:r>
              <a:rPr lang="ru-RU" dirty="0" smtClean="0">
                <a:solidFill>
                  <a:srgbClr val="FF0000"/>
                </a:solidFill>
              </a:rPr>
              <a:t>В более узком смысле</a:t>
            </a:r>
            <a:r>
              <a:rPr lang="ru-RU" dirty="0" smtClean="0"/>
              <a:t>, это патологическое влечение к чему-либо, что увеличивает риск развития психических заболеваний и/или связано с персональными или социальными проблемами.</a:t>
            </a:r>
            <a:endParaRPr lang="ru-R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p:nvPr>
        </p:nvSpPr>
        <p:spPr>
          <a:xfrm>
            <a:off x="285720" y="285728"/>
            <a:ext cx="8858280" cy="6572272"/>
          </a:xfrm>
        </p:spPr>
        <p:txBody>
          <a:bodyPr>
            <a:noAutofit/>
          </a:bodyPr>
          <a:lstStyle/>
          <a:p>
            <a:r>
              <a:rPr lang="ru-RU" sz="1800" b="1" i="1" dirty="0" smtClean="0"/>
              <a:t>1) Мы признали бессилие перед своей зависимостью, признали, что наша жизнь стала неуправляемой. </a:t>
            </a:r>
            <a:endParaRPr lang="ru-RU" sz="1800" dirty="0" smtClean="0"/>
          </a:p>
          <a:p>
            <a:r>
              <a:rPr lang="ru-RU" sz="1800" b="1" i="1" dirty="0" smtClean="0"/>
              <a:t>2) Пришли к убеждению, что лишь Сила, более могущественная, чем наша собственная, может вернуть нам здравомыслие.</a:t>
            </a:r>
            <a:endParaRPr lang="ru-RU" sz="1800" dirty="0" smtClean="0"/>
          </a:p>
          <a:p>
            <a:r>
              <a:rPr lang="ru-RU" sz="1800" b="1" i="1" dirty="0" smtClean="0"/>
              <a:t>3) Приняли решение вверить нашу волю и нашу жизнь Богу, как (насколько) мы Его понимаем.</a:t>
            </a:r>
            <a:endParaRPr lang="ru-RU" sz="1800" dirty="0" smtClean="0"/>
          </a:p>
          <a:p>
            <a:r>
              <a:rPr lang="ru-RU" sz="1800" b="1" i="1" dirty="0" smtClean="0"/>
              <a:t>4) Произвели глубокое и бесстрашное исследование своего поведения.</a:t>
            </a:r>
            <a:endParaRPr lang="ru-RU" sz="1800" dirty="0" smtClean="0"/>
          </a:p>
          <a:p>
            <a:r>
              <a:rPr lang="ru-RU" sz="1800" b="1" i="1" dirty="0" smtClean="0"/>
              <a:t>5) Признались перед Богом, собой и другим человеком в сущности своих ошибок.</a:t>
            </a:r>
            <a:endParaRPr lang="ru-RU" sz="1800" dirty="0" smtClean="0"/>
          </a:p>
          <a:p>
            <a:r>
              <a:rPr lang="ru-RU" sz="1800" b="1" i="1" dirty="0" smtClean="0"/>
              <a:t>6) Решили целиком подготовить себя к тому, чтобы Бог избавил нас от всех отрицательных черт нашего характера.</a:t>
            </a:r>
            <a:endParaRPr lang="ru-RU" sz="1800" dirty="0" smtClean="0"/>
          </a:p>
          <a:p>
            <a:r>
              <a:rPr lang="ru-RU" sz="1800" b="1" i="1" dirty="0" smtClean="0"/>
              <a:t>7) Смиренно попросили Его устранить наши изъяны.</a:t>
            </a:r>
            <a:endParaRPr lang="ru-RU" sz="1800" dirty="0" smtClean="0"/>
          </a:p>
          <a:p>
            <a:r>
              <a:rPr lang="ru-RU" sz="1800" b="1" i="1" dirty="0" smtClean="0"/>
              <a:t>8) Вспомнили всех, кому мы причинили зло, и приготовились возместить им нанесенный ущерб.</a:t>
            </a:r>
            <a:endParaRPr lang="ru-RU" sz="1800" dirty="0" smtClean="0"/>
          </a:p>
          <a:p>
            <a:r>
              <a:rPr lang="ru-RU" sz="1800" b="1" i="1" dirty="0" smtClean="0"/>
              <a:t>9) Лично возместили ущерб всем этим людям, где это было возможно, кроме тех случаев, когда такое возмещение принесло бы вред им или кому-либо другому.</a:t>
            </a:r>
            <a:endParaRPr lang="ru-RU" sz="1800" dirty="0" smtClean="0"/>
          </a:p>
          <a:p>
            <a:r>
              <a:rPr lang="ru-RU" sz="1800" b="1" i="1" dirty="0" smtClean="0"/>
              <a:t>10) Продолжали критически наблюдать за своим поведением и когда ошибались, то своевременно признавали это</a:t>
            </a:r>
            <a:endParaRPr lang="ru-RU" sz="1800" dirty="0" smtClean="0"/>
          </a:p>
          <a:p>
            <a:r>
              <a:rPr lang="ru-RU" sz="1800" b="1" i="1" dirty="0" smtClean="0"/>
              <a:t>11) Старались путем молитвы и размышления углубить наш сознательный контакт с Богом, как мы Его понимаем, молясь о знании Его воли для нас и о силе для исполнения этой воли</a:t>
            </a:r>
            <a:endParaRPr lang="ru-RU" sz="1800" dirty="0" smtClean="0"/>
          </a:p>
          <a:p>
            <a:r>
              <a:rPr lang="ru-RU" sz="1800" b="1" i="1" dirty="0" smtClean="0"/>
              <a:t>12) Достигнув духовного пробуждения в результате выполнения этих Шагов, мы старались делиться опытом с другими алкоголиками (наркоманами) и применять эти принципы во всех наших делах</a:t>
            </a:r>
            <a:r>
              <a:rPr lang="ru-RU" sz="1800" dirty="0" smtClean="0"/>
              <a:t>.</a:t>
            </a:r>
          </a:p>
          <a:p>
            <a:endParaRPr lang="ru-RU" sz="1800" dirty="0" smtClean="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Составные зависимости</a:t>
            </a:r>
            <a:endParaRPr lang="ru-RU" dirty="0"/>
          </a:p>
        </p:txBody>
      </p:sp>
      <p:sp>
        <p:nvSpPr>
          <p:cNvPr id="3" name="Содержимое 2"/>
          <p:cNvSpPr>
            <a:spLocks noGrp="1"/>
          </p:cNvSpPr>
          <p:nvPr>
            <p:ph idx="1"/>
          </p:nvPr>
        </p:nvSpPr>
        <p:spPr/>
        <p:txBody>
          <a:bodyPr/>
          <a:lstStyle/>
          <a:p>
            <a:r>
              <a:rPr lang="ru-RU" dirty="0" smtClean="0"/>
              <a:t>Зависимость состоит из влечения, возрастающей сопротивляемости наркотику и симптомов при прекращении употребления.</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Список объектов, которые могут вызывать зависимость</a:t>
            </a:r>
            <a:endParaRPr lang="ru-RU" dirty="0"/>
          </a:p>
        </p:txBody>
      </p:sp>
      <p:sp>
        <p:nvSpPr>
          <p:cNvPr id="3" name="Содержимое 2"/>
          <p:cNvSpPr>
            <a:spLocks noGrp="1"/>
          </p:cNvSpPr>
          <p:nvPr>
            <p:ph idx="1"/>
          </p:nvPr>
        </p:nvSpPr>
        <p:spPr/>
        <p:txBody>
          <a:bodyPr>
            <a:normAutofit fontScale="47500" lnSpcReduction="20000"/>
          </a:bodyPr>
          <a:lstStyle/>
          <a:p>
            <a:pPr lvl="0"/>
            <a:r>
              <a:rPr lang="uk-UA" dirty="0" smtClean="0"/>
              <a:t>Алкоголь и наркотики;</a:t>
            </a:r>
            <a:endParaRPr lang="ru-RU" dirty="0" smtClean="0"/>
          </a:p>
          <a:p>
            <a:pPr lvl="0"/>
            <a:r>
              <a:rPr lang="uk-UA" dirty="0" smtClean="0"/>
              <a:t>Работа, </a:t>
            </a:r>
            <a:r>
              <a:rPr lang="uk-UA" dirty="0" err="1" smtClean="0"/>
              <a:t>достижения</a:t>
            </a:r>
            <a:r>
              <a:rPr lang="uk-UA" dirty="0" smtClean="0"/>
              <a:t>, </a:t>
            </a:r>
            <a:r>
              <a:rPr lang="uk-UA" dirty="0" err="1" smtClean="0"/>
              <a:t>успех</a:t>
            </a:r>
            <a:r>
              <a:rPr lang="uk-UA" dirty="0" smtClean="0"/>
              <a:t>.</a:t>
            </a:r>
            <a:endParaRPr lang="ru-RU" dirty="0" smtClean="0"/>
          </a:p>
          <a:p>
            <a:pPr lvl="0"/>
            <a:r>
              <a:rPr lang="uk-UA" dirty="0" err="1" smtClean="0"/>
              <a:t>Деньги</a:t>
            </a:r>
            <a:r>
              <a:rPr lang="uk-UA" dirty="0" smtClean="0"/>
              <a:t> (</a:t>
            </a:r>
            <a:r>
              <a:rPr lang="uk-UA" dirty="0" err="1" smtClean="0"/>
              <a:t>чрезмерная</a:t>
            </a:r>
            <a:r>
              <a:rPr lang="uk-UA" dirty="0" smtClean="0"/>
              <a:t> трата, </a:t>
            </a:r>
            <a:r>
              <a:rPr lang="uk-UA" dirty="0" err="1" smtClean="0"/>
              <a:t>азартные</a:t>
            </a:r>
            <a:r>
              <a:rPr lang="uk-UA" dirty="0" smtClean="0"/>
              <a:t> </a:t>
            </a:r>
            <a:r>
              <a:rPr lang="uk-UA" dirty="0" err="1" smtClean="0"/>
              <a:t>игры</a:t>
            </a:r>
            <a:r>
              <a:rPr lang="uk-UA" dirty="0" smtClean="0"/>
              <a:t>, </a:t>
            </a:r>
            <a:r>
              <a:rPr lang="uk-UA" dirty="0" err="1" smtClean="0"/>
              <a:t>накопительство</a:t>
            </a:r>
            <a:r>
              <a:rPr lang="uk-UA" dirty="0" smtClean="0"/>
              <a:t>)</a:t>
            </a:r>
            <a:endParaRPr lang="ru-RU" dirty="0" smtClean="0"/>
          </a:p>
          <a:p>
            <a:pPr lvl="0"/>
            <a:r>
              <a:rPr lang="uk-UA" dirty="0" smtClean="0"/>
              <a:t>Контроль</a:t>
            </a:r>
            <a:r>
              <a:rPr lang="ru-RU" dirty="0" smtClean="0"/>
              <a:t> (особенно если он затрагивает личностные, сексуальные, семейные и рабочие отношения)</a:t>
            </a:r>
          </a:p>
          <a:p>
            <a:pPr lvl="0"/>
            <a:r>
              <a:rPr lang="uk-UA" dirty="0" err="1" smtClean="0"/>
              <a:t>Еда</a:t>
            </a:r>
            <a:endParaRPr lang="ru-RU" dirty="0" smtClean="0"/>
          </a:p>
          <a:p>
            <a:pPr lvl="0"/>
            <a:r>
              <a:rPr lang="uk-UA" dirty="0" smtClean="0"/>
              <a:t>Секс</a:t>
            </a:r>
            <a:endParaRPr lang="ru-RU" dirty="0" smtClean="0"/>
          </a:p>
          <a:p>
            <a:pPr lvl="0"/>
            <a:r>
              <a:rPr lang="uk-UA" dirty="0" err="1" smtClean="0"/>
              <a:t>Зависимость</a:t>
            </a:r>
            <a:r>
              <a:rPr lang="uk-UA" dirty="0" smtClean="0"/>
              <a:t> от </a:t>
            </a:r>
            <a:r>
              <a:rPr lang="uk-UA" dirty="0" err="1" smtClean="0"/>
              <a:t>одобрения</a:t>
            </a:r>
            <a:r>
              <a:rPr lang="uk-UA" dirty="0" smtClean="0"/>
              <a:t> (нужда </a:t>
            </a:r>
            <a:r>
              <a:rPr lang="uk-UA" dirty="0" err="1" smtClean="0"/>
              <a:t>угождать</a:t>
            </a:r>
            <a:r>
              <a:rPr lang="uk-UA" dirty="0" smtClean="0"/>
              <a:t> людям)</a:t>
            </a:r>
            <a:endParaRPr lang="ru-RU" dirty="0" smtClean="0"/>
          </a:p>
          <a:p>
            <a:pPr lvl="0"/>
            <a:r>
              <a:rPr lang="ru-RU" dirty="0" err="1" smtClean="0"/>
              <a:t>Спасательство</a:t>
            </a:r>
            <a:r>
              <a:rPr lang="ru-RU" dirty="0" smtClean="0"/>
              <a:t> по отношению к другому человеку;</a:t>
            </a:r>
          </a:p>
          <a:p>
            <a:pPr lvl="0"/>
            <a:r>
              <a:rPr lang="uk-UA" dirty="0" err="1" smtClean="0"/>
              <a:t>Зависимость</a:t>
            </a:r>
            <a:r>
              <a:rPr lang="uk-UA" dirty="0" smtClean="0"/>
              <a:t> от </a:t>
            </a:r>
            <a:r>
              <a:rPr lang="uk-UA" dirty="0" err="1" smtClean="0"/>
              <a:t>болезненных</a:t>
            </a:r>
            <a:r>
              <a:rPr lang="uk-UA" dirty="0" smtClean="0"/>
              <a:t> </a:t>
            </a:r>
            <a:r>
              <a:rPr lang="uk-UA" dirty="0" err="1" smtClean="0"/>
              <a:t>отношений</a:t>
            </a:r>
            <a:r>
              <a:rPr lang="uk-UA" dirty="0" smtClean="0"/>
              <a:t> ( </a:t>
            </a:r>
            <a:r>
              <a:rPr lang="uk-UA" dirty="0" err="1" smtClean="0"/>
              <a:t>отношения</a:t>
            </a:r>
            <a:r>
              <a:rPr lang="uk-UA" dirty="0" smtClean="0"/>
              <a:t>, которые </a:t>
            </a:r>
            <a:r>
              <a:rPr lang="uk-UA" dirty="0" err="1" smtClean="0"/>
              <a:t>ранят</a:t>
            </a:r>
            <a:r>
              <a:rPr lang="uk-UA" dirty="0" smtClean="0"/>
              <a:t> и </a:t>
            </a:r>
            <a:r>
              <a:rPr lang="uk-UA" dirty="0" err="1" smtClean="0"/>
              <a:t>требуют</a:t>
            </a:r>
            <a:r>
              <a:rPr lang="uk-UA" dirty="0" smtClean="0"/>
              <a:t>);</a:t>
            </a:r>
            <a:endParaRPr lang="ru-RU" dirty="0" smtClean="0"/>
          </a:p>
          <a:p>
            <a:pPr lvl="0"/>
            <a:r>
              <a:rPr lang="uk-UA" dirty="0" err="1" smtClean="0"/>
              <a:t>Физическая</a:t>
            </a:r>
            <a:r>
              <a:rPr lang="uk-UA" dirty="0" smtClean="0"/>
              <a:t> </a:t>
            </a:r>
            <a:r>
              <a:rPr lang="uk-UA" dirty="0" err="1" smtClean="0"/>
              <a:t>болезнь</a:t>
            </a:r>
            <a:r>
              <a:rPr lang="uk-UA" dirty="0" smtClean="0"/>
              <a:t>;</a:t>
            </a:r>
            <a:endParaRPr lang="ru-RU" dirty="0" smtClean="0"/>
          </a:p>
          <a:p>
            <a:pPr lvl="0"/>
            <a:r>
              <a:rPr lang="uk-UA" dirty="0" err="1" smtClean="0"/>
              <a:t>Упражнения</a:t>
            </a:r>
            <a:r>
              <a:rPr lang="uk-UA" dirty="0" smtClean="0"/>
              <a:t> и </a:t>
            </a:r>
            <a:r>
              <a:rPr lang="uk-UA" dirty="0" err="1" smtClean="0"/>
              <a:t>физическое</a:t>
            </a:r>
            <a:r>
              <a:rPr lang="uk-UA" dirty="0" smtClean="0"/>
              <a:t> </a:t>
            </a:r>
            <a:r>
              <a:rPr lang="uk-UA" dirty="0" err="1" smtClean="0"/>
              <a:t>состояние</a:t>
            </a:r>
            <a:endParaRPr lang="ru-RU" dirty="0" smtClean="0"/>
          </a:p>
          <a:p>
            <a:pPr lvl="0"/>
            <a:r>
              <a:rPr lang="ru-RU" dirty="0" smtClean="0"/>
              <a:t>Косметика, одежда, косметические операции, нужда выглядеть привлекательно внешне;</a:t>
            </a:r>
          </a:p>
          <a:p>
            <a:pPr lvl="0"/>
            <a:r>
              <a:rPr lang="uk-UA" dirty="0" err="1" smtClean="0"/>
              <a:t>Академические</a:t>
            </a:r>
            <a:r>
              <a:rPr lang="uk-UA" dirty="0" smtClean="0"/>
              <a:t> </a:t>
            </a:r>
            <a:r>
              <a:rPr lang="uk-UA" dirty="0" err="1" smtClean="0"/>
              <a:t>достижения</a:t>
            </a:r>
            <a:r>
              <a:rPr lang="uk-UA" dirty="0" smtClean="0"/>
              <a:t>, </a:t>
            </a:r>
            <a:r>
              <a:rPr lang="uk-UA" dirty="0" err="1" smtClean="0"/>
              <a:t>чрезмерная</a:t>
            </a:r>
            <a:r>
              <a:rPr lang="uk-UA" dirty="0" smtClean="0"/>
              <a:t> </a:t>
            </a:r>
            <a:r>
              <a:rPr lang="uk-UA" dirty="0" err="1" smtClean="0"/>
              <a:t>интелектуализация</a:t>
            </a:r>
            <a:r>
              <a:rPr lang="uk-UA" dirty="0" smtClean="0"/>
              <a:t>;</a:t>
            </a:r>
            <a:endParaRPr lang="ru-RU" dirty="0" smtClean="0"/>
          </a:p>
          <a:p>
            <a:pPr lvl="0"/>
            <a:r>
              <a:rPr lang="uk-UA" dirty="0" err="1" smtClean="0"/>
              <a:t>Религиозность</a:t>
            </a:r>
            <a:r>
              <a:rPr lang="uk-UA" dirty="0" smtClean="0"/>
              <a:t> </a:t>
            </a:r>
            <a:r>
              <a:rPr lang="uk-UA" dirty="0" err="1" smtClean="0"/>
              <a:t>или</a:t>
            </a:r>
            <a:r>
              <a:rPr lang="uk-UA" dirty="0" smtClean="0"/>
              <a:t> </a:t>
            </a:r>
            <a:r>
              <a:rPr lang="uk-UA" dirty="0" err="1" smtClean="0"/>
              <a:t>религиозное</a:t>
            </a:r>
            <a:r>
              <a:rPr lang="uk-UA" dirty="0" smtClean="0"/>
              <a:t> </a:t>
            </a:r>
            <a:r>
              <a:rPr lang="uk-UA" dirty="0" err="1" smtClean="0"/>
              <a:t>законничество</a:t>
            </a:r>
            <a:r>
              <a:rPr lang="uk-UA" dirty="0" smtClean="0"/>
              <a:t>;</a:t>
            </a:r>
            <a:endParaRPr lang="ru-RU" dirty="0" smtClean="0"/>
          </a:p>
          <a:p>
            <a:pPr lvl="0"/>
            <a:r>
              <a:rPr lang="uk-UA" dirty="0" err="1" smtClean="0"/>
              <a:t>Стремление</a:t>
            </a:r>
            <a:r>
              <a:rPr lang="uk-UA" dirty="0" smtClean="0"/>
              <a:t> к </a:t>
            </a:r>
            <a:r>
              <a:rPr lang="uk-UA" dirty="0" err="1" smtClean="0"/>
              <a:t>совершенству</a:t>
            </a:r>
            <a:r>
              <a:rPr lang="uk-UA" dirty="0" smtClean="0"/>
              <a:t> </a:t>
            </a:r>
            <a:r>
              <a:rPr lang="uk-UA" dirty="0" err="1" smtClean="0"/>
              <a:t>во</a:t>
            </a:r>
            <a:r>
              <a:rPr lang="uk-UA" dirty="0" smtClean="0"/>
              <a:t> </a:t>
            </a:r>
            <a:r>
              <a:rPr lang="uk-UA" dirty="0" err="1" smtClean="0"/>
              <a:t>всём</a:t>
            </a:r>
            <a:r>
              <a:rPr lang="uk-UA" dirty="0" smtClean="0"/>
              <a:t>;</a:t>
            </a:r>
            <a:endParaRPr lang="ru-RU" dirty="0" smtClean="0"/>
          </a:p>
          <a:p>
            <a:pPr lvl="0"/>
            <a:r>
              <a:rPr lang="uk-UA" dirty="0" smtClean="0"/>
              <a:t>Чистота и </a:t>
            </a:r>
            <a:r>
              <a:rPr lang="uk-UA" dirty="0" err="1" smtClean="0"/>
              <a:t>избегание</a:t>
            </a:r>
            <a:r>
              <a:rPr lang="ru-RU" dirty="0" smtClean="0"/>
              <a:t> загрязнений и другие </a:t>
            </a:r>
            <a:r>
              <a:rPr lang="ru-RU" dirty="0" err="1" smtClean="0"/>
              <a:t>обсессивно</a:t>
            </a:r>
            <a:r>
              <a:rPr lang="ru-RU" dirty="0" smtClean="0"/>
              <a:t> - </a:t>
            </a:r>
            <a:r>
              <a:rPr lang="ru-RU" dirty="0" err="1" smtClean="0"/>
              <a:t>компульсивные</a:t>
            </a:r>
            <a:r>
              <a:rPr lang="ru-RU" dirty="0" smtClean="0"/>
              <a:t> симптомы;</a:t>
            </a:r>
          </a:p>
          <a:p>
            <a:pPr lvl="0"/>
            <a:r>
              <a:rPr lang="uk-UA" dirty="0" err="1" smtClean="0"/>
              <a:t>Организация</a:t>
            </a:r>
            <a:r>
              <a:rPr lang="uk-UA" dirty="0" smtClean="0"/>
              <a:t>, </a:t>
            </a:r>
            <a:r>
              <a:rPr lang="uk-UA" dirty="0" err="1" smtClean="0"/>
              <a:t>структурирование</a:t>
            </a:r>
            <a:r>
              <a:rPr lang="uk-UA" dirty="0" smtClean="0"/>
              <a:t> (нужда </a:t>
            </a:r>
            <a:r>
              <a:rPr lang="uk-UA" dirty="0" err="1" smtClean="0"/>
              <a:t>всегда</a:t>
            </a:r>
            <a:r>
              <a:rPr lang="uk-UA" dirty="0" smtClean="0"/>
              <a:t> </a:t>
            </a:r>
            <a:r>
              <a:rPr lang="uk-UA" dirty="0" err="1" smtClean="0"/>
              <a:t>иметь</a:t>
            </a:r>
            <a:r>
              <a:rPr lang="uk-UA" dirty="0" smtClean="0"/>
              <a:t> всё на </a:t>
            </a:r>
            <a:r>
              <a:rPr lang="uk-UA" dirty="0" err="1" smtClean="0"/>
              <a:t>своих</a:t>
            </a:r>
            <a:r>
              <a:rPr lang="uk-UA" dirty="0" smtClean="0"/>
              <a:t> </a:t>
            </a:r>
            <a:r>
              <a:rPr lang="uk-UA" dirty="0" err="1" smtClean="0"/>
              <a:t>мествах</a:t>
            </a:r>
            <a:r>
              <a:rPr lang="uk-UA" dirty="0" smtClean="0"/>
              <a:t>);</a:t>
            </a:r>
            <a:endParaRPr lang="ru-RU" dirty="0" smtClean="0"/>
          </a:p>
          <a:p>
            <a:pPr lvl="0"/>
            <a:r>
              <a:rPr lang="uk-UA" dirty="0" err="1" smtClean="0"/>
              <a:t>Материализм</a:t>
            </a:r>
            <a:r>
              <a:rPr lang="uk-UA" dirty="0" smtClean="0"/>
              <a:t>. </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Содержимое 3" descr="118533_image_large.jpg"/>
          <p:cNvPicPr>
            <a:picLocks noGrp="1" noChangeAspect="1"/>
          </p:cNvPicPr>
          <p:nvPr>
            <p:ph idx="1"/>
          </p:nvPr>
        </p:nvPicPr>
        <p:blipFill>
          <a:blip r:embed="rId2" cstate="print"/>
          <a:srcRect/>
          <a:stretch>
            <a:fillRect/>
          </a:stretch>
        </p:blipFill>
        <p:spPr>
          <a:xfrm>
            <a:off x="1500188" y="2571750"/>
            <a:ext cx="6500812" cy="3857625"/>
          </a:xfrm>
        </p:spPr>
      </p:pic>
      <p:sp>
        <p:nvSpPr>
          <p:cNvPr id="3" name="Заголовок 2"/>
          <p:cNvSpPr>
            <a:spLocks noGrp="1"/>
          </p:cNvSpPr>
          <p:nvPr>
            <p:ph type="title"/>
          </p:nvPr>
        </p:nvSpPr>
        <p:spPr>
          <a:xfrm>
            <a:off x="357158" y="142852"/>
            <a:ext cx="8258204" cy="2776534"/>
          </a:xfrm>
        </p:spPr>
        <p:txBody>
          <a:bodyPr/>
          <a:lstStyle/>
          <a:p>
            <a:pPr algn="just" fontAlgn="auto">
              <a:spcAft>
                <a:spcPts val="0"/>
              </a:spcAft>
              <a:defRPr/>
            </a:pPr>
            <a:r>
              <a:rPr lang="ru-RU" sz="2400" b="1" dirty="0" smtClean="0">
                <a:solidFill>
                  <a:schemeClr val="bg1">
                    <a:lumMod val="95000"/>
                    <a:lumOff val="5000"/>
                  </a:schemeClr>
                </a:solidFill>
                <a:latin typeface="Tahoma" charset="0"/>
              </a:rPr>
              <a:t>АЛКОГОЛИЗМ </a:t>
            </a:r>
            <a:r>
              <a:rPr lang="ru-RU" sz="2400" dirty="0" smtClean="0">
                <a:solidFill>
                  <a:schemeClr val="bg1">
                    <a:lumMod val="95000"/>
                    <a:lumOff val="5000"/>
                  </a:schemeClr>
                </a:solidFill>
                <a:latin typeface="Tahoma" charset="0"/>
              </a:rPr>
              <a:t>(</a:t>
            </a:r>
            <a:r>
              <a:rPr lang="ru-RU" sz="2400" dirty="0" err="1" smtClean="0">
                <a:solidFill>
                  <a:schemeClr val="bg1">
                    <a:lumMod val="95000"/>
                    <a:lumOff val="5000"/>
                  </a:schemeClr>
                </a:solidFill>
                <a:latin typeface="Tahoma" charset="0"/>
              </a:rPr>
              <a:t>alcoholism</a:t>
            </a:r>
            <a:r>
              <a:rPr lang="ru-RU" sz="2400" dirty="0" smtClean="0">
                <a:solidFill>
                  <a:schemeClr val="bg1">
                    <a:lumMod val="95000"/>
                    <a:lumOff val="5000"/>
                  </a:schemeClr>
                </a:solidFill>
                <a:latin typeface="Tahoma" charset="0"/>
              </a:rPr>
              <a:t>)</a:t>
            </a:r>
            <a:r>
              <a:rPr lang="ru-RU" sz="2400" b="1" dirty="0" smtClean="0">
                <a:solidFill>
                  <a:schemeClr val="bg1">
                    <a:lumMod val="95000"/>
                    <a:lumOff val="5000"/>
                  </a:schemeClr>
                </a:solidFill>
                <a:latin typeface="Tahoma" charset="0"/>
              </a:rPr>
              <a:t> </a:t>
            </a:r>
            <a:r>
              <a:rPr lang="ru-RU" sz="2400" dirty="0" smtClean="0">
                <a:solidFill>
                  <a:schemeClr val="bg1">
                    <a:lumMod val="95000"/>
                    <a:lumOff val="5000"/>
                  </a:schemeClr>
                </a:solidFill>
                <a:latin typeface="Tahoma" charset="0"/>
              </a:rPr>
              <a:t>– </a:t>
            </a:r>
            <a:r>
              <a:rPr lang="ru-RU" sz="2400" dirty="0" err="1" smtClean="0">
                <a:solidFill>
                  <a:schemeClr val="bg1">
                    <a:lumMod val="95000"/>
                    <a:lumOff val="5000"/>
                  </a:schemeClr>
                </a:solidFill>
                <a:latin typeface="Tahoma" charset="0"/>
              </a:rPr>
              <a:t>биопсихосоциальное</a:t>
            </a:r>
            <a:r>
              <a:rPr lang="ru-RU" sz="2400" dirty="0" smtClean="0">
                <a:solidFill>
                  <a:schemeClr val="bg1">
                    <a:lumMod val="95000"/>
                    <a:lumOff val="5000"/>
                  </a:schemeClr>
                </a:solidFill>
                <a:latin typeface="Tahoma" charset="0"/>
              </a:rPr>
              <a:t> заболевание, в основе которого лежит зависимость человека от алкоголя («алкоголь» по-арабски «одурманивающий»), является одной из форм отклоняющегося (</a:t>
            </a:r>
            <a:r>
              <a:rPr lang="ru-RU" sz="2400" dirty="0" err="1" smtClean="0">
                <a:solidFill>
                  <a:schemeClr val="bg1">
                    <a:lumMod val="95000"/>
                    <a:lumOff val="5000"/>
                  </a:schemeClr>
                </a:solidFill>
                <a:latin typeface="Tahoma" charset="0"/>
              </a:rPr>
              <a:t>девиантного</a:t>
            </a:r>
            <a:r>
              <a:rPr lang="ru-RU" sz="2400" dirty="0" smtClean="0">
                <a:solidFill>
                  <a:schemeClr val="bg1">
                    <a:lumMod val="95000"/>
                    <a:lumOff val="5000"/>
                  </a:schemeClr>
                </a:solidFill>
                <a:latin typeface="Tahoma" charset="0"/>
              </a:rPr>
              <a:t>) поведения. </a:t>
            </a:r>
            <a:r>
              <a:rPr lang="ru-RU" sz="2400" dirty="0" smtClean="0">
                <a:solidFill>
                  <a:srgbClr val="FF0000"/>
                </a:solidFill>
                <a:latin typeface="Tahoma" charset="0"/>
              </a:rPr>
              <a:t/>
            </a:r>
            <a:br>
              <a:rPr lang="ru-RU" sz="2400" dirty="0" smtClean="0">
                <a:solidFill>
                  <a:srgbClr val="FF0000"/>
                </a:solidFill>
                <a:latin typeface="Tahoma" charset="0"/>
              </a:rPr>
            </a:br>
            <a:endParaRPr lang="ru-RU" sz="24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684213" y="-242888"/>
            <a:ext cx="7772400" cy="1470026"/>
          </a:xfrm>
          <a:solidFill>
            <a:schemeClr val="bg2"/>
          </a:solidFill>
        </p:spPr>
        <p:txBody>
          <a:bodyPr/>
          <a:lstStyle/>
          <a:p>
            <a:pPr eaLnBrk="1" hangingPunct="1">
              <a:defRPr/>
            </a:pPr>
            <a:r>
              <a:rPr lang="uk-UA" dirty="0" smtClean="0"/>
              <a:t>Алкоголизм</a:t>
            </a:r>
            <a:endParaRPr lang="ru-RU" dirty="0" smtClean="0"/>
          </a:p>
        </p:txBody>
      </p:sp>
      <p:sp>
        <p:nvSpPr>
          <p:cNvPr id="62467" name="Rectangle 3"/>
          <p:cNvSpPr>
            <a:spLocks noGrp="1" noChangeArrowheads="1"/>
          </p:cNvSpPr>
          <p:nvPr>
            <p:ph type="subTitle" idx="1"/>
          </p:nvPr>
        </p:nvSpPr>
        <p:spPr>
          <a:xfrm>
            <a:off x="0" y="1341438"/>
            <a:ext cx="9144000" cy="5516562"/>
          </a:xfrm>
          <a:solidFill>
            <a:schemeClr val="bg2">
              <a:lumMod val="90000"/>
            </a:schemeClr>
          </a:solidFill>
        </p:spPr>
        <p:txBody>
          <a:bodyPr/>
          <a:lstStyle/>
          <a:p>
            <a:pPr eaLnBrk="1" hangingPunct="1">
              <a:defRPr/>
            </a:pPr>
            <a:r>
              <a:rPr lang="uk-UA" dirty="0" smtClean="0"/>
              <a:t>Прогредиентное (непрерывно развивающееся) заболевание, определяющееся патологическим </a:t>
            </a:r>
            <a:r>
              <a:rPr lang="uk-UA" b="1" dirty="0" smtClean="0"/>
              <a:t>влечением </a:t>
            </a:r>
            <a:r>
              <a:rPr lang="uk-UA" dirty="0" smtClean="0"/>
              <a:t>к спиртному</a:t>
            </a:r>
            <a:r>
              <a:rPr lang="uk-UA" b="1" dirty="0" smtClean="0"/>
              <a:t>, психической и физической зависимостью</a:t>
            </a:r>
            <a:r>
              <a:rPr lang="uk-UA" dirty="0" smtClean="0"/>
              <a:t>, развитием </a:t>
            </a:r>
            <a:r>
              <a:rPr lang="uk-UA" b="1" dirty="0" smtClean="0"/>
              <a:t>дисфункционального состояния </a:t>
            </a:r>
            <a:r>
              <a:rPr lang="uk-UA" dirty="0" smtClean="0"/>
              <a:t>при прекращении употребления алкоголя, а в далеко зашедших случаях стойкими </a:t>
            </a:r>
            <a:r>
              <a:rPr lang="uk-UA" b="1" dirty="0" smtClean="0"/>
              <a:t>соматовегетативными расстройствами и психической деградацией</a:t>
            </a:r>
            <a:r>
              <a:rPr lang="uk-UA" dirty="0" smtClean="0"/>
              <a:t>.</a:t>
            </a:r>
          </a:p>
          <a:p>
            <a:pPr>
              <a:buFont typeface="Arial" pitchFamily="34" charset="0"/>
              <a:buChar char="•"/>
              <a:defRPr/>
            </a:pPr>
            <a:r>
              <a:rPr lang="ru-RU" dirty="0" smtClean="0"/>
              <a:t>Алкоголизм</a:t>
            </a:r>
            <a:r>
              <a:rPr lang="ru-RU" u="sng" dirty="0" smtClean="0"/>
              <a:t> не имеет обратного хода</a:t>
            </a:r>
            <a:r>
              <a:rPr lang="ru-RU" dirty="0" smtClean="0"/>
              <a:t>.</a:t>
            </a:r>
          </a:p>
          <a:p>
            <a:pPr eaLnBrk="1" hangingPunct="1">
              <a:defRPr/>
            </a:pPr>
            <a:endParaRPr lang="ru-RU" dirty="0" smtClean="0"/>
          </a:p>
        </p:txBody>
      </p:sp>
      <p:sp>
        <p:nvSpPr>
          <p:cNvPr id="4" name="Номер слайда 3"/>
          <p:cNvSpPr>
            <a:spLocks noGrp="1"/>
          </p:cNvSpPr>
          <p:nvPr>
            <p:ph type="sldNum" sz="quarter" idx="11"/>
          </p:nvPr>
        </p:nvSpPr>
        <p:spPr/>
        <p:txBody>
          <a:bodyPr/>
          <a:lstStyle/>
          <a:p>
            <a:pPr>
              <a:defRPr/>
            </a:pPr>
            <a:fld id="{6B97C9A0-FAC3-4F73-BD54-F430D8CA495E}" type="slidenum">
              <a:rPr lang="ru-RU"/>
              <a:pPr>
                <a:defRPr/>
              </a:pPr>
              <a:t>9</a:t>
            </a:fld>
            <a:endParaRPr lang="ru-RU"/>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Тема Office">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2815</Words>
  <Application>Microsoft Office PowerPoint</Application>
  <PresentationFormat>Экран (4:3)</PresentationFormat>
  <Paragraphs>411</Paragraphs>
  <Slides>51</Slides>
  <Notes>21</Notes>
  <HiddenSlides>0</HiddenSlides>
  <MMClips>0</MMClips>
  <ScaleCrop>false</ScaleCrop>
  <HeadingPairs>
    <vt:vector size="4" baseType="variant">
      <vt:variant>
        <vt:lpstr>Тема</vt:lpstr>
      </vt:variant>
      <vt:variant>
        <vt:i4>1</vt:i4>
      </vt:variant>
      <vt:variant>
        <vt:lpstr>Заголовки слайдов</vt:lpstr>
      </vt:variant>
      <vt:variant>
        <vt:i4>51</vt:i4>
      </vt:variant>
    </vt:vector>
  </HeadingPairs>
  <TitlesOfParts>
    <vt:vector size="52" baseType="lpstr">
      <vt:lpstr>Тема Office</vt:lpstr>
      <vt:lpstr>Зависимости и созависимости</vt:lpstr>
      <vt:lpstr>  Во  время занятий мы приобретем:</vt:lpstr>
      <vt:lpstr>  Что такое здоровье?</vt:lpstr>
      <vt:lpstr>Слайд 4</vt:lpstr>
      <vt:lpstr>Определение зависимости</vt:lpstr>
      <vt:lpstr>Составные зависимости</vt:lpstr>
      <vt:lpstr>Список объектов, которые могут вызывать зависимость</vt:lpstr>
      <vt:lpstr>АЛКОГОЛИЗМ (alcoholism) – биопсихосоциальное заболевание, в основе которого лежит зависимость человека от алкоголя («алкоголь» по-арабски «одурманивающий»), является одной из форм отклоняющегося (девиантного) поведения.  </vt:lpstr>
      <vt:lpstr>Алкоголизм</vt:lpstr>
      <vt:lpstr>Какие внешние факторы влияют на возникновение зависимости </vt:lpstr>
      <vt:lpstr>Слайд 11</vt:lpstr>
      <vt:lpstr>Медаль за пьянство  </vt:lpstr>
      <vt:lpstr>Слайд 13</vt:lpstr>
      <vt:lpstr>Слайд 14</vt:lpstr>
      <vt:lpstr>Слайд 15</vt:lpstr>
      <vt:lpstr>Влияние алкоголя на мозг</vt:lpstr>
      <vt:lpstr>Влияние алкоголя на организм человека.  </vt:lpstr>
      <vt:lpstr>Алкоголик -</vt:lpstr>
      <vt:lpstr>Высшее проявление физической зависимости -</vt:lpstr>
      <vt:lpstr>Слайд 20</vt:lpstr>
      <vt:lpstr>Слайд 21</vt:lpstr>
      <vt:lpstr>Слайд 22</vt:lpstr>
      <vt:lpstr>Слайд 23</vt:lpstr>
      <vt:lpstr>Слайд 24</vt:lpstr>
      <vt:lpstr>Слайд 25</vt:lpstr>
      <vt:lpstr>Слайд 26</vt:lpstr>
      <vt:lpstr>Слайд 27</vt:lpstr>
      <vt:lpstr>Слайд 28</vt:lpstr>
      <vt:lpstr>Работа мозга и влияние химической зависимости</vt:lpstr>
      <vt:lpstr>Простая схема</vt:lpstr>
      <vt:lpstr>Сигнальный процесс выглядит так: </vt:lpstr>
      <vt:lpstr>Влияние на медиаторы </vt:lpstr>
      <vt:lpstr>Медиаторы</vt:lpstr>
      <vt:lpstr>Суммируем: </vt:lpstr>
      <vt:lpstr>Слайд 35</vt:lpstr>
      <vt:lpstr>Слайд 36</vt:lpstr>
      <vt:lpstr>Необходимо лечение целостной личности</vt:lpstr>
      <vt:lpstr>Европейский Индекс Тяжести Аддикции (сферы прояснения)</vt:lpstr>
      <vt:lpstr>Возможности сегодня для помощи</vt:lpstr>
      <vt:lpstr>Как уменьшить зависимость -</vt:lpstr>
      <vt:lpstr>Слайд 41</vt:lpstr>
      <vt:lpstr>Слайд 42</vt:lpstr>
      <vt:lpstr>Слайд 43</vt:lpstr>
      <vt:lpstr>Оценка</vt:lpstr>
      <vt:lpstr>Оценка</vt:lpstr>
      <vt:lpstr>Слайд 46</vt:lpstr>
      <vt:lpstr>Слайд 47</vt:lpstr>
      <vt:lpstr>Слайд 48</vt:lpstr>
      <vt:lpstr>Побороть вредную привычку не возможно, её можно только заменить. ( Служение здоровью и исцелению. пособие) </vt:lpstr>
      <vt:lpstr>Слайд 50</vt:lpstr>
      <vt:lpstr>Слайд 51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Зависимости и созависимости</dc:title>
  <dc:creator>Guest</dc:creator>
  <cp:lastModifiedBy>Наташа</cp:lastModifiedBy>
  <cp:revision>14</cp:revision>
  <dcterms:created xsi:type="dcterms:W3CDTF">2015-11-03T13:54:41Z</dcterms:created>
  <dcterms:modified xsi:type="dcterms:W3CDTF">2016-07-06T16:12:38Z</dcterms:modified>
</cp:coreProperties>
</file>