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7" r:id="rId21"/>
    <p:sldId id="278" r:id="rId22"/>
    <p:sldId id="279" r:id="rId23"/>
    <p:sldId id="280" r:id="rId24"/>
    <p:sldId id="281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inimized">
    <p:restoredLeft sz="15620"/>
    <p:restoredTop sz="94660"/>
  </p:normalViewPr>
  <p:slideViewPr>
    <p:cSldViewPr>
      <p:cViewPr>
        <p:scale>
          <a:sx n="60" d="100"/>
          <a:sy n="60" d="100"/>
        </p:scale>
        <p:origin x="-1811" y="-12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DFB7CF-C8E6-41AB-9C73-EE413FB3FCFC}" type="datetimeFigureOut">
              <a:rPr lang="en-US" smtClean="0"/>
              <a:t>11/13/2015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4BA1AF-74C9-48F1-AFF5-595B5AB0DB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75599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4BA1AF-74C9-48F1-AFF5-595B5AB0DB7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095957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4BA1AF-74C9-48F1-AFF5-595B5AB0DB7D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029130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4BA1AF-74C9-48F1-AFF5-595B5AB0DB7D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409706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4BA1AF-74C9-48F1-AFF5-595B5AB0DB7D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525096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4BA1AF-74C9-48F1-AFF5-595B5AB0DB7D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6363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4BA1AF-74C9-48F1-AFF5-595B5AB0DB7D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189291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4BA1AF-74C9-48F1-AFF5-595B5AB0DB7D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57092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4BA1AF-74C9-48F1-AFF5-595B5AB0DB7D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014190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4BA1AF-74C9-48F1-AFF5-595B5AB0DB7D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34165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4BA1AF-74C9-48F1-AFF5-595B5AB0DB7D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946687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4BA1AF-74C9-48F1-AFF5-595B5AB0DB7D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07337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4BA1AF-74C9-48F1-AFF5-595B5AB0DB7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273167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4BA1AF-74C9-48F1-AFF5-595B5AB0DB7D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8503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4BA1AF-74C9-48F1-AFF5-595B5AB0DB7D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004337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4BA1AF-74C9-48F1-AFF5-595B5AB0DB7D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785596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4BA1AF-74C9-48F1-AFF5-595B5AB0DB7D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759741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4BA1AF-74C9-48F1-AFF5-595B5AB0DB7D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666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4BA1AF-74C9-48F1-AFF5-595B5AB0DB7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8015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4BA1AF-74C9-48F1-AFF5-595B5AB0DB7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64213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4BA1AF-74C9-48F1-AFF5-595B5AB0DB7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663296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4BA1AF-74C9-48F1-AFF5-595B5AB0DB7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390078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4BA1AF-74C9-48F1-AFF5-595B5AB0DB7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248956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4BA1AF-74C9-48F1-AFF5-595B5AB0DB7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33844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4BA1AF-74C9-48F1-AFF5-595B5AB0DB7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8572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E8871-BFDC-431E-9E62-DCEC0E27974D}" type="datetimeFigureOut">
              <a:rPr lang="en-US" smtClean="0"/>
              <a:t>11/13/2015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84E3C-6847-4D3B-9D9D-023A113386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62142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E8871-BFDC-431E-9E62-DCEC0E27974D}" type="datetimeFigureOut">
              <a:rPr lang="en-US" smtClean="0"/>
              <a:t>11/13/2015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84E3C-6847-4D3B-9D9D-023A113386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08669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E8871-BFDC-431E-9E62-DCEC0E27974D}" type="datetimeFigureOut">
              <a:rPr lang="en-US" smtClean="0"/>
              <a:t>11/13/2015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84E3C-6847-4D3B-9D9D-023A113386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2377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E8871-BFDC-431E-9E62-DCEC0E27974D}" type="datetimeFigureOut">
              <a:rPr lang="en-US" smtClean="0"/>
              <a:t>11/13/2015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84E3C-6847-4D3B-9D9D-023A113386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526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E8871-BFDC-431E-9E62-DCEC0E27974D}" type="datetimeFigureOut">
              <a:rPr lang="en-US" smtClean="0"/>
              <a:t>11/13/2015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84E3C-6847-4D3B-9D9D-023A113386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05623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E8871-BFDC-431E-9E62-DCEC0E27974D}" type="datetimeFigureOut">
              <a:rPr lang="en-US" smtClean="0"/>
              <a:t>11/13/2015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84E3C-6847-4D3B-9D9D-023A113386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52783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E8871-BFDC-431E-9E62-DCEC0E27974D}" type="datetimeFigureOut">
              <a:rPr lang="en-US" smtClean="0"/>
              <a:t>11/13/2015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84E3C-6847-4D3B-9D9D-023A113386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1735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E8871-BFDC-431E-9E62-DCEC0E27974D}" type="datetimeFigureOut">
              <a:rPr lang="en-US" smtClean="0"/>
              <a:t>11/13/2015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84E3C-6847-4D3B-9D9D-023A113386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78634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E8871-BFDC-431E-9E62-DCEC0E27974D}" type="datetimeFigureOut">
              <a:rPr lang="en-US" smtClean="0"/>
              <a:t>11/13/2015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84E3C-6847-4D3B-9D9D-023A113386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40035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E8871-BFDC-431E-9E62-DCEC0E27974D}" type="datetimeFigureOut">
              <a:rPr lang="en-US" smtClean="0"/>
              <a:t>11/13/2015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84E3C-6847-4D3B-9D9D-023A113386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0282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E8871-BFDC-431E-9E62-DCEC0E27974D}" type="datetimeFigureOut">
              <a:rPr lang="en-US" smtClean="0"/>
              <a:t>11/13/2015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84E3C-6847-4D3B-9D9D-023A113386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29394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1E8871-BFDC-431E-9E62-DCEC0E27974D}" type="datetimeFigureOut">
              <a:rPr lang="en-US" smtClean="0"/>
              <a:t>11/13/2015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784E3C-6847-4D3B-9D9D-023A113386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0396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6800" y="1066800"/>
            <a:ext cx="6934200" cy="3581400"/>
          </a:xfrm>
        </p:spPr>
        <p:txBody>
          <a:bodyPr lIns="274320" tIns="182880" bIns="182880">
            <a:noAutofit/>
          </a:bodyPr>
          <a:lstStyle/>
          <a:p>
            <a:pPr algn="l"/>
            <a:r>
              <a:rPr lang="ru-RU" sz="3600" dirty="0"/>
              <a:t>Ч</a:t>
            </a:r>
            <a:r>
              <a:rPr lang="ru-RU" sz="3600" dirty="0" smtClean="0"/>
              <a:t>то такое </a:t>
            </a:r>
            <a:r>
              <a:rPr lang="ru-RU" sz="3600" dirty="0"/>
              <a:t>душепопечительство? </a:t>
            </a: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ru-RU" sz="3600" dirty="0" smtClean="0"/>
              <a:t>Это </a:t>
            </a:r>
            <a:r>
              <a:rPr lang="ru-RU" sz="3600" dirty="0"/>
              <a:t>процесс </a:t>
            </a:r>
            <a:r>
              <a:rPr lang="ru-RU" sz="3600" i="1" dirty="0"/>
              <a:t>помощи людям в решении их проблем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28340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05000" y="1524000"/>
            <a:ext cx="4531946" cy="175432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3600" dirty="0"/>
              <a:t>Психология: </a:t>
            </a:r>
            <a:endParaRPr lang="ru-RU" sz="3600" dirty="0" smtClean="0"/>
          </a:p>
          <a:p>
            <a:pPr>
              <a:lnSpc>
                <a:spcPct val="150000"/>
              </a:lnSpc>
            </a:pPr>
            <a:r>
              <a:rPr lang="ru-RU" sz="3600" dirty="0" smtClean="0"/>
              <a:t>Помощь?</a:t>
            </a:r>
            <a:r>
              <a:rPr lang="ru-RU" sz="3600" dirty="0"/>
              <a:t> </a:t>
            </a:r>
            <a:r>
              <a:rPr lang="ru-RU" sz="3600" dirty="0" smtClean="0"/>
              <a:t> проблема</a:t>
            </a:r>
            <a:r>
              <a:rPr lang="ru-RU" sz="3600" dirty="0"/>
              <a:t>?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837542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80886" y="990600"/>
            <a:ext cx="6629400" cy="38876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5000"/>
              </a:lnSpc>
            </a:pPr>
            <a:r>
              <a:rPr lang="ru-RU" sz="3200" dirty="0" smtClean="0"/>
              <a:t>«Именно </a:t>
            </a:r>
            <a:r>
              <a:rPr lang="ru-RU" sz="3200" dirty="0"/>
              <a:t>Бог должен формировать христианское представление о человеке, о том, кем человек является, и кем человек может быть</a:t>
            </a:r>
            <a:r>
              <a:rPr lang="ru-RU" sz="3200" dirty="0" smtClean="0"/>
              <a:t>». </a:t>
            </a:r>
          </a:p>
          <a:p>
            <a:pPr marL="457200" indent="-457200">
              <a:lnSpc>
                <a:spcPts val="5000"/>
              </a:lnSpc>
              <a:buFontTx/>
              <a:buChar char="-"/>
            </a:pPr>
            <a:r>
              <a:rPr lang="ru-RU" sz="3200" dirty="0" smtClean="0"/>
              <a:t>Гэри Шилдз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05468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05000" y="1703010"/>
            <a:ext cx="4876800" cy="1531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4000" dirty="0" smtClean="0"/>
              <a:t>Ψυχή</a:t>
            </a:r>
            <a:r>
              <a:rPr lang="ru-RU" sz="4000" i="1" dirty="0" smtClean="0"/>
              <a:t>  (</a:t>
            </a:r>
            <a:r>
              <a:rPr lang="en-US" sz="4000" i="1" dirty="0" err="1" smtClean="0"/>
              <a:t>псу-хай</a:t>
            </a:r>
            <a:r>
              <a:rPr lang="ru-RU" sz="4000" i="1" dirty="0" smtClean="0"/>
              <a:t>)</a:t>
            </a:r>
            <a:endParaRPr lang="en-US" sz="4000" dirty="0"/>
          </a:p>
          <a:p>
            <a:pPr>
              <a:lnSpc>
                <a:spcPct val="150000"/>
              </a:lnSpc>
            </a:pPr>
            <a:r>
              <a:rPr lang="en-US" sz="4000" i="1" dirty="0"/>
              <a:t> </a:t>
            </a:r>
            <a:r>
              <a:rPr lang="ru-RU" sz="4000" i="1" dirty="0" smtClean="0"/>
              <a:t>  </a:t>
            </a:r>
            <a:r>
              <a:rPr lang="ru-RU" sz="4000" b="1" dirty="0" smtClean="0"/>
              <a:t>- </a:t>
            </a:r>
            <a:r>
              <a:rPr lang="ru-RU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душа</a:t>
            </a:r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2376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19200" y="685800"/>
            <a:ext cx="6553200" cy="48577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5000"/>
              </a:lnSpc>
            </a:pPr>
            <a:r>
              <a:rPr lang="ru-RU" sz="3200" dirty="0" smtClean="0"/>
              <a:t>«Наконец, братия мои, что только истинно, что честно, что справедливо, что чисто, что любезно, что достославно, что только добродетель и похвала, о том помышляйте.»</a:t>
            </a:r>
          </a:p>
          <a:p>
            <a:pPr>
              <a:lnSpc>
                <a:spcPts val="5000"/>
              </a:lnSpc>
            </a:pPr>
            <a:r>
              <a:rPr lang="ru-RU" sz="3200" dirty="0" smtClean="0"/>
              <a:t>К Филиппийцам 4:8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3313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95400" y="1066800"/>
            <a:ext cx="6096000" cy="39395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5000"/>
              </a:lnSpc>
            </a:pPr>
            <a:r>
              <a:rPr lang="ru-RU" sz="3200" dirty="0"/>
              <a:t>«Услышав сие, Иисус говорит им: не здоровые имеют нужду во враче, но больные; Я пришел призвать не праведников, но грешников к покаянию».  </a:t>
            </a:r>
            <a:endParaRPr lang="ru-RU" sz="3200" dirty="0" smtClean="0"/>
          </a:p>
          <a:p>
            <a:pPr>
              <a:lnSpc>
                <a:spcPts val="5000"/>
              </a:lnSpc>
            </a:pPr>
            <a:r>
              <a:rPr lang="ru-RU" sz="3200" dirty="0" smtClean="0"/>
              <a:t>Марк </a:t>
            </a:r>
            <a:r>
              <a:rPr lang="ru-RU" sz="3200" dirty="0"/>
              <a:t>2:17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879212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62427" y="457200"/>
            <a:ext cx="7979229" cy="57785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4500"/>
              </a:lnSpc>
            </a:pPr>
            <a:r>
              <a:rPr lang="ru-RU" sz="3200" dirty="0" smtClean="0"/>
              <a:t>«А </a:t>
            </a:r>
            <a:r>
              <a:rPr lang="ru-RU" sz="3200" dirty="0"/>
              <a:t>Я говорю вам: любите врагов ваших, благословляйте проклинающих вас, благотворите ненавидящим вас и молитесь за обижающих вас и гонящих вас, да будете сынами Отца вашего Небесного, ибо Он повелевает солнцу Своему восходить над злыми и добрыми и посылает дождь на праведных и неправедных</a:t>
            </a:r>
            <a:r>
              <a:rPr lang="ru-RU" sz="3200" dirty="0" smtClean="0"/>
              <a:t>.»</a:t>
            </a:r>
          </a:p>
          <a:p>
            <a:pPr>
              <a:lnSpc>
                <a:spcPts val="4500"/>
              </a:lnSpc>
            </a:pPr>
            <a:r>
              <a:rPr lang="ru-RU" sz="2800" dirty="0" smtClean="0"/>
              <a:t>От Матфея 5:44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654329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76400" y="1676400"/>
            <a:ext cx="6096000" cy="15388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/>
              <a:t>Домашнее </a:t>
            </a:r>
            <a:r>
              <a:rPr lang="ru-RU" sz="4000" dirty="0" smtClean="0"/>
              <a:t>задание:</a:t>
            </a:r>
          </a:p>
          <a:p>
            <a:endParaRPr lang="ru-RU" dirty="0"/>
          </a:p>
          <a:p>
            <a:r>
              <a:rPr lang="ru-RU" sz="3600" dirty="0" smtClean="0"/>
              <a:t>Упражнение </a:t>
            </a:r>
            <a:r>
              <a:rPr lang="ru-RU" sz="3600" dirty="0"/>
              <a:t>по </a:t>
            </a:r>
            <a:r>
              <a:rPr lang="ru-RU" sz="3600" dirty="0" smtClean="0"/>
              <a:t>книге Притч</a:t>
            </a:r>
            <a:endParaRPr lang="en-US" sz="3600" dirty="0" smtClean="0"/>
          </a:p>
        </p:txBody>
      </p:sp>
    </p:spTree>
    <p:extLst>
      <p:ext uri="{BB962C8B-B14F-4D97-AF65-F5344CB8AC3E}">
        <p14:creationId xmlns:p14="http://schemas.microsoft.com/office/powerpoint/2010/main" val="2339938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38200" y="609600"/>
            <a:ext cx="7467600" cy="48038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4700"/>
              </a:lnSpc>
            </a:pPr>
            <a:r>
              <a:rPr lang="ru-RU" sz="3200" dirty="0" smtClean="0"/>
              <a:t>Домашнее задание</a:t>
            </a:r>
          </a:p>
          <a:p>
            <a:pPr>
              <a:lnSpc>
                <a:spcPts val="4700"/>
              </a:lnSpc>
            </a:pPr>
            <a:r>
              <a:rPr lang="ru-RU" sz="3200" dirty="0" smtClean="0"/>
              <a:t>Упражнение по книге Притч</a:t>
            </a:r>
            <a:endParaRPr lang="en-US" sz="3200" dirty="0" smtClean="0"/>
          </a:p>
          <a:p>
            <a:r>
              <a:rPr lang="ru-RU" sz="3200" dirty="0" smtClean="0"/>
              <a:t> - </a:t>
            </a:r>
            <a:r>
              <a:rPr lang="ru-RU" sz="3200" dirty="0" smtClean="0">
                <a:effectLst/>
              </a:rPr>
              <a:t>Главная цель:</a:t>
            </a:r>
          </a:p>
          <a:p>
            <a:pPr>
              <a:lnSpc>
                <a:spcPts val="4700"/>
              </a:lnSpc>
            </a:pPr>
            <a:r>
              <a:rPr lang="ru-RU" sz="3200" dirty="0" smtClean="0"/>
              <a:t>надо исследовать Писание, чтобы найти конкретные способы, которые направят вас и вашего клиента к большей целостности и здоровью в разуме, душе и духе.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796252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95400" y="1295400"/>
            <a:ext cx="6172200" cy="29706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3200" dirty="0" smtClean="0"/>
              <a:t>Домашнее задание, инструкции:</a:t>
            </a:r>
          </a:p>
          <a:p>
            <a:pPr>
              <a:lnSpc>
                <a:spcPct val="150000"/>
              </a:lnSpc>
            </a:pPr>
            <a:r>
              <a:rPr lang="ru-RU" sz="3200" dirty="0" smtClean="0"/>
              <a:t>Выберите </a:t>
            </a:r>
            <a:r>
              <a:rPr lang="ru-RU" sz="3200" dirty="0"/>
              <a:t>одну главу из книги Притч, любую из глав с 11-й по 25-ю включительно.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187102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14400" y="762000"/>
            <a:ext cx="7315200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/>
              <a:t>Домашнее задание инструкции</a:t>
            </a:r>
          </a:p>
          <a:p>
            <a:pPr>
              <a:lnSpc>
                <a:spcPct val="150000"/>
              </a:lnSpc>
            </a:pPr>
            <a:r>
              <a:rPr lang="ru-RU" sz="3200" dirty="0" smtClean="0"/>
              <a:t> - </a:t>
            </a:r>
            <a:r>
              <a:rPr lang="ru-RU" sz="3200" i="1" dirty="0" smtClean="0"/>
              <a:t>задача </a:t>
            </a:r>
            <a:r>
              <a:rPr lang="ru-RU" sz="3200" i="1" dirty="0"/>
              <a:t>будет </a:t>
            </a:r>
            <a:r>
              <a:rPr lang="ru-RU" sz="3200" dirty="0"/>
              <a:t>найти в этой главе конкретные действия, которые может предпринять </a:t>
            </a:r>
            <a:r>
              <a:rPr lang="ru-RU" sz="3200" dirty="0" smtClean="0"/>
              <a:t>консультант;</a:t>
            </a:r>
          </a:p>
          <a:p>
            <a:pPr>
              <a:lnSpc>
                <a:spcPct val="150000"/>
              </a:lnSpc>
            </a:pPr>
            <a:r>
              <a:rPr lang="ru-RU" sz="3200" dirty="0"/>
              <a:t>что </a:t>
            </a:r>
            <a:r>
              <a:rPr lang="ru-RU" sz="3200" dirty="0" smtClean="0"/>
              <a:t>душепопечитель, консультант может </a:t>
            </a:r>
            <a:r>
              <a:rPr lang="ru-RU" sz="3200" dirty="0"/>
              <a:t>делать по отношению к клиенту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769073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5800" y="685800"/>
            <a:ext cx="7696200" cy="48243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4100"/>
              </a:lnSpc>
            </a:pPr>
            <a:r>
              <a:rPr lang="ru-RU" sz="3300" dirty="0"/>
              <a:t>«Полностью посвящённый, ведомый Духом слуга Иисуса Христа, применяющий(ая) данные Богом способности, навыки, образование, знания, и интуицию с целью помощи окружающим двигаться в сторону личной целостности, навыков межличностного общения, психической стабильности, духовной зрелости.» - Гари Колинз</a:t>
            </a:r>
            <a:endParaRPr lang="en-US" sz="3300" dirty="0"/>
          </a:p>
        </p:txBody>
      </p:sp>
    </p:spTree>
    <p:extLst>
      <p:ext uri="{BB962C8B-B14F-4D97-AF65-F5344CB8AC3E}">
        <p14:creationId xmlns:p14="http://schemas.microsoft.com/office/powerpoint/2010/main" val="3779060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47800" y="1143000"/>
            <a:ext cx="5867400" cy="29706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</a:pPr>
            <a:r>
              <a:rPr lang="ru-RU" sz="3200" dirty="0" smtClean="0"/>
              <a:t>действия должны быть:</a:t>
            </a:r>
          </a:p>
          <a:p>
            <a:pPr lvl="0">
              <a:lnSpc>
                <a:spcPct val="150000"/>
              </a:lnSpc>
            </a:pPr>
            <a:r>
              <a:rPr lang="ru-RU" sz="3200" dirty="0"/>
              <a:t> </a:t>
            </a:r>
            <a:r>
              <a:rPr lang="ru-RU" sz="3200" dirty="0" smtClean="0"/>
              <a:t>- конкретное  </a:t>
            </a:r>
            <a:endParaRPr lang="en-US" sz="3200" dirty="0"/>
          </a:p>
          <a:p>
            <a:pPr lvl="0">
              <a:lnSpc>
                <a:spcPct val="150000"/>
              </a:lnSpc>
            </a:pPr>
            <a:r>
              <a:rPr lang="ru-RU" sz="3200" dirty="0" smtClean="0"/>
              <a:t> - можно </a:t>
            </a:r>
            <a:r>
              <a:rPr lang="ru-RU" sz="3200" dirty="0"/>
              <a:t>наблюдать</a:t>
            </a:r>
            <a:endParaRPr lang="en-US" sz="3200" dirty="0"/>
          </a:p>
          <a:p>
            <a:pPr lvl="0">
              <a:lnSpc>
                <a:spcPct val="150000"/>
              </a:lnSpc>
            </a:pPr>
            <a:r>
              <a:rPr lang="ru-RU" sz="3200" dirty="0" smtClean="0"/>
              <a:t> - недвусмысленным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198197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91029" y="533400"/>
            <a:ext cx="7467600" cy="46782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4800"/>
              </a:lnSpc>
            </a:pPr>
            <a:r>
              <a:rPr lang="ru-RU" sz="3200" i="1" dirty="0" smtClean="0"/>
              <a:t>Пример:</a:t>
            </a:r>
          </a:p>
          <a:p>
            <a:pPr>
              <a:lnSpc>
                <a:spcPts val="4800"/>
              </a:lnSpc>
            </a:pPr>
            <a:r>
              <a:rPr lang="ru-RU" sz="3200" dirty="0" smtClean="0"/>
              <a:t> </a:t>
            </a:r>
            <a:r>
              <a:rPr lang="ru-RU" sz="3200" dirty="0"/>
              <a:t>из 10-й главы книги </a:t>
            </a:r>
            <a:r>
              <a:rPr lang="ru-RU" sz="3200" dirty="0" smtClean="0"/>
              <a:t>Притч, в </a:t>
            </a:r>
            <a:r>
              <a:rPr lang="ru-RU" sz="3200" dirty="0"/>
              <a:t>8-м </a:t>
            </a:r>
            <a:r>
              <a:rPr lang="ru-RU" sz="3200" dirty="0" smtClean="0"/>
              <a:t>стихе,  </a:t>
            </a:r>
            <a:r>
              <a:rPr lang="ru-RU" sz="3200" dirty="0"/>
              <a:t>«Мудрый сердцем принимает заповеди». </a:t>
            </a:r>
            <a:endParaRPr lang="ru-RU" sz="3200" dirty="0" smtClean="0"/>
          </a:p>
          <a:p>
            <a:pPr>
              <a:lnSpc>
                <a:spcPts val="4800"/>
              </a:lnSpc>
            </a:pPr>
            <a:endParaRPr lang="ru-RU" sz="3200" dirty="0"/>
          </a:p>
          <a:p>
            <a:pPr>
              <a:lnSpc>
                <a:spcPts val="4800"/>
              </a:lnSpc>
            </a:pPr>
            <a:r>
              <a:rPr lang="ru-RU" sz="3200" dirty="0"/>
              <a:t>Это </a:t>
            </a:r>
            <a:r>
              <a:rPr lang="ru-RU" sz="3200" dirty="0" smtClean="0"/>
              <a:t>действие; но не конкретно и не </a:t>
            </a:r>
            <a:r>
              <a:rPr lang="ru-RU" sz="3200" dirty="0"/>
              <a:t>говорится о том, что консультант должен </a:t>
            </a:r>
            <a:r>
              <a:rPr lang="ru-RU" sz="3200" i="1" dirty="0"/>
              <a:t>делать</a:t>
            </a:r>
            <a:r>
              <a:rPr lang="ru-RU" sz="3200" dirty="0"/>
              <a:t> по отношению к клиенту</a:t>
            </a:r>
            <a:endParaRPr lang="en-US" sz="3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1381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32114" y="762000"/>
            <a:ext cx="6781800" cy="40164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3200" i="1" dirty="0" smtClean="0"/>
              <a:t>Пример:</a:t>
            </a:r>
          </a:p>
          <a:p>
            <a:pPr>
              <a:lnSpc>
                <a:spcPct val="150000"/>
              </a:lnSpc>
            </a:pPr>
            <a:r>
              <a:rPr lang="ru-RU" sz="3200" dirty="0" smtClean="0"/>
              <a:t>первой </a:t>
            </a:r>
            <a:r>
              <a:rPr lang="ru-RU" sz="3200" dirty="0"/>
              <a:t>половины стиха </a:t>
            </a:r>
            <a:r>
              <a:rPr lang="ru-RU" sz="3200" dirty="0" smtClean="0"/>
              <a:t>13:  «</a:t>
            </a:r>
            <a:r>
              <a:rPr lang="ru-RU" sz="3200" dirty="0"/>
              <a:t>В устах разумного находится мудрость…»</a:t>
            </a:r>
            <a:r>
              <a:rPr lang="ru-RU" sz="3200" dirty="0" smtClean="0"/>
              <a:t> </a:t>
            </a:r>
            <a:endParaRPr lang="ru-RU" sz="1000" dirty="0" smtClean="0"/>
          </a:p>
          <a:p>
            <a:pPr>
              <a:lnSpc>
                <a:spcPct val="150000"/>
              </a:lnSpc>
            </a:pPr>
            <a:endParaRPr lang="ru-RU" sz="1000" dirty="0"/>
          </a:p>
          <a:p>
            <a:pPr>
              <a:lnSpc>
                <a:spcPct val="150000"/>
              </a:lnSpc>
            </a:pPr>
            <a:r>
              <a:rPr lang="ru-RU" sz="3200" dirty="0" smtClean="0"/>
              <a:t>Но, не назвать </a:t>
            </a:r>
            <a:r>
              <a:rPr lang="ru-RU" sz="3200" dirty="0"/>
              <a:t>конкретным определенным действием.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968515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38200" y="457200"/>
            <a:ext cx="7467600" cy="56630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4400"/>
              </a:lnSpc>
            </a:pPr>
            <a:r>
              <a:rPr lang="ru-RU" sz="3200" i="1" dirty="0" smtClean="0"/>
              <a:t>Пример:</a:t>
            </a:r>
          </a:p>
          <a:p>
            <a:pPr>
              <a:lnSpc>
                <a:spcPts val="4400"/>
              </a:lnSpc>
            </a:pPr>
            <a:r>
              <a:rPr lang="ru-RU" sz="3200" dirty="0" smtClean="0"/>
              <a:t>второй </a:t>
            </a:r>
            <a:r>
              <a:rPr lang="ru-RU" sz="3200" dirty="0"/>
              <a:t>половины стиха 19: «…сдерживающий уста свои ра зумен</a:t>
            </a:r>
            <a:r>
              <a:rPr lang="ru-RU" sz="3200" dirty="0" smtClean="0"/>
              <a:t>».</a:t>
            </a:r>
          </a:p>
          <a:p>
            <a:pPr>
              <a:lnSpc>
                <a:spcPts val="4400"/>
              </a:lnSpc>
            </a:pPr>
            <a:endParaRPr lang="ru-RU" sz="3200" dirty="0"/>
          </a:p>
          <a:p>
            <a:pPr>
              <a:lnSpc>
                <a:spcPts val="4400"/>
              </a:lnSpc>
            </a:pPr>
            <a:r>
              <a:rPr lang="ru-RU" sz="3200" dirty="0"/>
              <a:t>- это действие</a:t>
            </a:r>
            <a:endParaRPr lang="en-US" sz="3200" dirty="0"/>
          </a:p>
          <a:p>
            <a:pPr>
              <a:lnSpc>
                <a:spcPts val="4400"/>
              </a:lnSpc>
            </a:pPr>
            <a:r>
              <a:rPr lang="ru-RU" sz="3200" dirty="0"/>
              <a:t>- это конкретно</a:t>
            </a:r>
            <a:endParaRPr lang="en-US" sz="3200" dirty="0"/>
          </a:p>
          <a:p>
            <a:pPr>
              <a:lnSpc>
                <a:spcPts val="4400"/>
              </a:lnSpc>
            </a:pPr>
            <a:r>
              <a:rPr lang="ru-RU" sz="3200" dirty="0"/>
              <a:t>- это видно </a:t>
            </a:r>
            <a:r>
              <a:rPr lang="ru-RU" sz="2800" dirty="0" smtClean="0"/>
              <a:t>(можем </a:t>
            </a:r>
            <a:r>
              <a:rPr lang="ru-RU" sz="2800" dirty="0"/>
              <a:t>записать на </a:t>
            </a:r>
            <a:r>
              <a:rPr lang="ru-RU" sz="2800" dirty="0" smtClean="0"/>
              <a:t>видео)</a:t>
            </a:r>
            <a:endParaRPr lang="en-US" sz="2800" dirty="0"/>
          </a:p>
          <a:p>
            <a:pPr>
              <a:lnSpc>
                <a:spcPts val="4400"/>
              </a:lnSpc>
            </a:pPr>
            <a:r>
              <a:rPr lang="ru-RU" sz="3200" dirty="0"/>
              <a:t>- это вполне может происходит между консультантом и клиентом</a:t>
            </a:r>
            <a:endParaRPr lang="en-US" sz="3200" dirty="0"/>
          </a:p>
          <a:p>
            <a:r>
              <a:rPr lang="ru-RU" sz="3200" dirty="0" smtClean="0"/>
              <a:t>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903947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66800" y="846274"/>
            <a:ext cx="7086600" cy="36112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3200" dirty="0" smtClean="0"/>
              <a:t>Домашнее задание, инструкции:</a:t>
            </a:r>
            <a:endParaRPr lang="ru-RU" sz="1600" dirty="0" smtClean="0"/>
          </a:p>
          <a:p>
            <a:pPr>
              <a:lnSpc>
                <a:spcPct val="150000"/>
              </a:lnSpc>
            </a:pPr>
            <a:endParaRPr lang="ru-RU" sz="1600" dirty="0" smtClean="0"/>
          </a:p>
          <a:p>
            <a:pPr>
              <a:lnSpc>
                <a:spcPts val="4700"/>
              </a:lnSpc>
            </a:pPr>
            <a:r>
              <a:rPr lang="ru-RU" sz="3600" i="1" dirty="0" smtClean="0"/>
              <a:t>выберите </a:t>
            </a:r>
            <a:r>
              <a:rPr lang="ru-RU" sz="3600" i="1" dirty="0"/>
              <a:t>одну главу с 11 по 25 главы книги Притч, и ищите действия, которые может предпринимать </a:t>
            </a:r>
            <a:r>
              <a:rPr lang="ru-RU" sz="3600" i="1" dirty="0" smtClean="0"/>
              <a:t>душепопечитель. </a:t>
            </a:r>
            <a:endParaRPr lang="en-US" sz="3600" i="1" dirty="0"/>
          </a:p>
        </p:txBody>
      </p:sp>
    </p:spTree>
    <p:extLst>
      <p:ext uri="{BB962C8B-B14F-4D97-AF65-F5344CB8AC3E}">
        <p14:creationId xmlns:p14="http://schemas.microsoft.com/office/powerpoint/2010/main" val="4067653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1524000"/>
            <a:ext cx="7239000" cy="2667000"/>
          </a:xfrm>
        </p:spPr>
        <p:txBody>
          <a:bodyPr>
            <a:normAutofit fontScale="90000"/>
          </a:bodyPr>
          <a:lstStyle/>
          <a:p>
            <a:pPr algn="l">
              <a:lnSpc>
                <a:spcPts val="4400"/>
              </a:lnSpc>
            </a:pPr>
            <a:r>
              <a:rPr lang="ru-RU" sz="3600" dirty="0" smtClean="0"/>
              <a:t>«И </a:t>
            </a:r>
            <a:r>
              <a:rPr lang="ru-RU" sz="3600" dirty="0"/>
              <a:t>сотворил Бог человека по образу Своему, по образу Божию сотворил его; мужчину и женщину сотворил </a:t>
            </a:r>
            <a:r>
              <a:rPr lang="ru-RU" sz="3600" dirty="0" smtClean="0"/>
              <a:t>их.» Бытие </a:t>
            </a:r>
            <a:r>
              <a:rPr lang="ru-RU" sz="3600" dirty="0"/>
              <a:t>1:27</a:t>
            </a:r>
            <a:r>
              <a:rPr lang="en-US" sz="3100" dirty="0"/>
              <a:t/>
            </a:r>
            <a:br>
              <a:rPr lang="en-US" sz="3100" dirty="0"/>
            </a:br>
            <a:endParaRPr lang="en-US" sz="3100" dirty="0"/>
          </a:p>
        </p:txBody>
      </p:sp>
    </p:spTree>
    <p:extLst>
      <p:ext uri="{BB962C8B-B14F-4D97-AF65-F5344CB8AC3E}">
        <p14:creationId xmlns:p14="http://schemas.microsoft.com/office/powerpoint/2010/main" val="3548897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65514" y="1447800"/>
            <a:ext cx="5791200" cy="30027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4600"/>
              </a:lnSpc>
            </a:pPr>
            <a:r>
              <a:rPr lang="ru-RU" sz="3200" dirty="0" smtClean="0"/>
              <a:t>«И </a:t>
            </a:r>
            <a:r>
              <a:rPr lang="ru-RU" sz="3200" dirty="0"/>
              <a:t>выслал его Господь Бог из сада Едемского, чтобы возделывать землю, из которой он взят</a:t>
            </a:r>
            <a:r>
              <a:rPr lang="ru-RU" sz="3200" dirty="0" smtClean="0"/>
              <a:t>.»</a:t>
            </a:r>
          </a:p>
          <a:p>
            <a:pPr>
              <a:lnSpc>
                <a:spcPts val="4600"/>
              </a:lnSpc>
            </a:pPr>
            <a:r>
              <a:rPr lang="ru-RU" sz="3200" dirty="0"/>
              <a:t>Бытие 3:23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55723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5800" y="457200"/>
            <a:ext cx="7620000" cy="58342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4100"/>
              </a:lnSpc>
            </a:pPr>
            <a:r>
              <a:rPr lang="ru-RU" sz="3200" dirty="0" smtClean="0"/>
              <a:t>«Иисус отвечал им: истинно, истинно говорю вам: всякий, делающий грех, есть раб греха.»</a:t>
            </a:r>
          </a:p>
          <a:p>
            <a:pPr>
              <a:lnSpc>
                <a:spcPts val="4100"/>
              </a:lnSpc>
            </a:pPr>
            <a:r>
              <a:rPr lang="ru-RU" sz="3200" dirty="0" smtClean="0"/>
              <a:t>- От Иоанна 8:34</a:t>
            </a:r>
          </a:p>
          <a:p>
            <a:pPr>
              <a:lnSpc>
                <a:spcPts val="4100"/>
              </a:lnSpc>
            </a:pPr>
            <a:r>
              <a:rPr lang="ru-RU" sz="3200" dirty="0" smtClean="0"/>
              <a:t> « . . . потому что плотские помышления суть вражда против Бога; ибо закону Божию не покоряются, да и не могут.</a:t>
            </a:r>
          </a:p>
          <a:p>
            <a:pPr>
              <a:lnSpc>
                <a:spcPts val="4100"/>
              </a:lnSpc>
            </a:pPr>
            <a:r>
              <a:rPr lang="ru-RU" sz="3200" baseline="30000" dirty="0" smtClean="0"/>
              <a:t>8 </a:t>
            </a:r>
            <a:r>
              <a:rPr lang="ru-RU" sz="3200" dirty="0" smtClean="0"/>
              <a:t>Посему живущие по плоти Богу угодить не могут.»</a:t>
            </a:r>
          </a:p>
          <a:p>
            <a:pPr>
              <a:lnSpc>
                <a:spcPts val="4100"/>
              </a:lnSpc>
            </a:pPr>
            <a:r>
              <a:rPr lang="ru-RU" sz="3200" dirty="0" smtClean="0"/>
              <a:t>- К Римлянам 8:7-8</a:t>
            </a:r>
          </a:p>
          <a:p>
            <a:pPr>
              <a:lnSpc>
                <a:spcPts val="44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572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90600" y="762000"/>
            <a:ext cx="7010400" cy="41825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4600"/>
              </a:lnSpc>
            </a:pPr>
            <a:r>
              <a:rPr lang="ru-RU" sz="3200" dirty="0" smtClean="0"/>
              <a:t>«Лукаво сердце [человеческое] более всего и крайне испорчено; кто узнает его?  Я, Господь, проникаю сердце и испытываю внутренности, чтобы воздать каждому по пути его и по плодам дел его.»</a:t>
            </a:r>
          </a:p>
          <a:p>
            <a:pPr>
              <a:lnSpc>
                <a:spcPts val="4600"/>
              </a:lnSpc>
            </a:pPr>
            <a:r>
              <a:rPr lang="ru-RU" sz="3200" dirty="0" smtClean="0"/>
              <a:t>- Иеремия </a:t>
            </a:r>
            <a:r>
              <a:rPr lang="ru-RU" sz="3200" dirty="0"/>
              <a:t>17:9-10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246634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0" y="1219200"/>
            <a:ext cx="624840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4800"/>
              </a:lnSpc>
            </a:pPr>
            <a:r>
              <a:rPr lang="ru-RU" sz="3200" dirty="0"/>
              <a:t>Путешественники</a:t>
            </a:r>
            <a:r>
              <a:rPr lang="en-US" sz="3200" dirty="0"/>
              <a:t> – </a:t>
            </a:r>
            <a:endParaRPr lang="ru-RU" sz="3200" dirty="0" smtClean="0"/>
          </a:p>
          <a:p>
            <a:pPr>
              <a:lnSpc>
                <a:spcPts val="4800"/>
              </a:lnSpc>
            </a:pPr>
            <a:r>
              <a:rPr lang="ru-RU" sz="3200" i="1" dirty="0" smtClean="0"/>
              <a:t>хомо </a:t>
            </a:r>
            <a:r>
              <a:rPr lang="ru-RU" sz="3200" i="1" dirty="0"/>
              <a:t>виатор</a:t>
            </a:r>
            <a:r>
              <a:rPr lang="ru-RU" sz="3200" dirty="0"/>
              <a:t> (</a:t>
            </a:r>
            <a:r>
              <a:rPr lang="en-US" sz="3200" i="1" dirty="0"/>
              <a:t>homo </a:t>
            </a:r>
            <a:r>
              <a:rPr lang="en-US" sz="3200" i="1" dirty="0" err="1"/>
              <a:t>viator</a:t>
            </a:r>
            <a:r>
              <a:rPr lang="ru-RU" sz="3200" dirty="0"/>
              <a:t>)</a:t>
            </a:r>
            <a:endParaRPr lang="en-US" sz="3200" dirty="0"/>
          </a:p>
          <a:p>
            <a:pPr>
              <a:lnSpc>
                <a:spcPts val="4800"/>
              </a:lnSpc>
            </a:pPr>
            <a:r>
              <a:rPr lang="ru-RU" sz="3200" dirty="0"/>
              <a:t>Двигаемся ли мы по направлению к Богу отдаляемся от него?</a:t>
            </a:r>
            <a:endParaRPr lang="en-US" sz="3200" dirty="0"/>
          </a:p>
          <a:p>
            <a:pPr>
              <a:lnSpc>
                <a:spcPts val="4800"/>
              </a:lnSpc>
            </a:pPr>
            <a:r>
              <a:rPr lang="ru-RU" sz="3200" dirty="0"/>
              <a:t>- Августин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955588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66800" y="838200"/>
            <a:ext cx="7010400" cy="45288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5000"/>
              </a:lnSpc>
            </a:pPr>
            <a:r>
              <a:rPr lang="ru-RU" sz="3200" i="1" dirty="0"/>
              <a:t>несколько терминов</a:t>
            </a:r>
            <a:endParaRPr lang="en-US" sz="3200" i="1" dirty="0"/>
          </a:p>
          <a:p>
            <a:pPr>
              <a:lnSpc>
                <a:spcPts val="5000"/>
              </a:lnSpc>
            </a:pPr>
            <a:r>
              <a:rPr lang="ru-RU" sz="3200" dirty="0"/>
              <a:t> </a:t>
            </a:r>
            <a:r>
              <a:rPr lang="ru-RU" sz="3200" dirty="0" smtClean="0"/>
              <a:t>- консультирование </a:t>
            </a:r>
          </a:p>
          <a:p>
            <a:pPr>
              <a:lnSpc>
                <a:spcPts val="5000"/>
              </a:lnSpc>
            </a:pPr>
            <a:r>
              <a:rPr lang="ru-RU" sz="3200" dirty="0"/>
              <a:t> </a:t>
            </a:r>
            <a:r>
              <a:rPr lang="ru-RU" sz="3200" dirty="0" smtClean="0"/>
              <a:t>- христианское </a:t>
            </a:r>
            <a:r>
              <a:rPr lang="ru-RU" sz="3200" dirty="0"/>
              <a:t>консультирование</a:t>
            </a:r>
            <a:endParaRPr lang="en-US" sz="3200" dirty="0"/>
          </a:p>
          <a:p>
            <a:pPr>
              <a:lnSpc>
                <a:spcPts val="5000"/>
              </a:lnSpc>
            </a:pPr>
            <a:r>
              <a:rPr lang="ru-RU" sz="3200" dirty="0" smtClean="0"/>
              <a:t> - пасторское </a:t>
            </a:r>
            <a:r>
              <a:rPr lang="ru-RU" sz="3200" dirty="0"/>
              <a:t>консультирование</a:t>
            </a:r>
            <a:endParaRPr lang="en-US" sz="3200" dirty="0"/>
          </a:p>
          <a:p>
            <a:pPr>
              <a:lnSpc>
                <a:spcPts val="5000"/>
              </a:lnSpc>
            </a:pPr>
            <a:r>
              <a:rPr lang="ru-RU" sz="3200" dirty="0" smtClean="0"/>
              <a:t> - пасторская опека</a:t>
            </a:r>
          </a:p>
          <a:p>
            <a:pPr>
              <a:lnSpc>
                <a:spcPts val="5000"/>
              </a:lnSpc>
            </a:pPr>
            <a:r>
              <a:rPr lang="ru-RU" sz="3200" dirty="0"/>
              <a:t> </a:t>
            </a:r>
            <a:r>
              <a:rPr lang="ru-RU" sz="3200" dirty="0" smtClean="0"/>
              <a:t>- клиент</a:t>
            </a:r>
            <a:endParaRPr lang="en-US" sz="3200" dirty="0"/>
          </a:p>
          <a:p>
            <a:pPr>
              <a:lnSpc>
                <a:spcPts val="5000"/>
              </a:lnSpc>
            </a:pPr>
            <a:r>
              <a:rPr lang="ru-RU" sz="3200" dirty="0" smtClean="0"/>
              <a:t> - психотерапия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800167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38200" y="762000"/>
            <a:ext cx="7315200" cy="49135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4200"/>
              </a:lnSpc>
            </a:pPr>
            <a:r>
              <a:rPr lang="ru-RU" sz="3200" dirty="0" smtClean="0"/>
              <a:t>«Дух </a:t>
            </a:r>
            <a:r>
              <a:rPr lang="ru-RU" sz="3200" dirty="0"/>
              <a:t>Господа Бога на Мне, ибо Господь помазал Меня благовествовать нищим, послал Меня исцелять сокрушенных сердцем, проповедывать пленным освобождение и узникам открытие темницы,</a:t>
            </a:r>
            <a:r>
              <a:rPr lang="en-US" sz="3200" baseline="30000" dirty="0"/>
              <a:t> </a:t>
            </a:r>
            <a:r>
              <a:rPr lang="ru-RU" sz="3200" dirty="0"/>
              <a:t>проповедывать лето Господне благоприятное и день мщения Бога нашего, утешить всех </a:t>
            </a:r>
            <a:r>
              <a:rPr lang="ru-RU" sz="3200" dirty="0" smtClean="0"/>
              <a:t>сетующих.» - Исаия </a:t>
            </a:r>
            <a:r>
              <a:rPr lang="ru-RU" sz="3200" dirty="0"/>
              <a:t>61:1-2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06376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639</TotalTime>
  <Words>674</Words>
  <Application>Microsoft Office PowerPoint</Application>
  <PresentationFormat>On-screen Show (4:3)</PresentationFormat>
  <Paragraphs>95</Paragraphs>
  <Slides>24</Slides>
  <Notes>24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Office Theme</vt:lpstr>
      <vt:lpstr>Что такое душепопечительство?   Это процесс помощи людям в решении их проблем</vt:lpstr>
      <vt:lpstr>PowerPoint Presentation</vt:lpstr>
      <vt:lpstr>«И сотворил Бог человека по образу Своему, по образу Божию сотворил его; мужчину и женщину сотворил их.» Бытие 1:27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Bowen</dc:creator>
  <cp:lastModifiedBy>Bowen</cp:lastModifiedBy>
  <cp:revision>15</cp:revision>
  <dcterms:created xsi:type="dcterms:W3CDTF">2015-11-10T10:00:53Z</dcterms:created>
  <dcterms:modified xsi:type="dcterms:W3CDTF">2015-11-13T11:53:07Z</dcterms:modified>
</cp:coreProperties>
</file>