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>
        <p:scale>
          <a:sx n="60" d="100"/>
          <a:sy n="60" d="100"/>
        </p:scale>
        <p:origin x="-1811" y="-1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FB7CF-C8E6-41AB-9C73-EE413FB3FCFC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BA1AF-74C9-48F1-AFF5-595B5AB0D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59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91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50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92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70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41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16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66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33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316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433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559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97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6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0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2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32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00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89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8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BA1AF-74C9-48F1-AFF5-595B5AB0DB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5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1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6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6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7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0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2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3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E8871-BFDC-431E-9E62-DCEC0E27974D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4E3C-6847-4D3B-9D9D-023A1133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066800"/>
            <a:ext cx="6934200" cy="3581400"/>
          </a:xfrm>
        </p:spPr>
        <p:txBody>
          <a:bodyPr lIns="274320" tIns="182880" bIns="182880">
            <a:noAutofit/>
          </a:bodyPr>
          <a:lstStyle/>
          <a:p>
            <a:pPr algn="l"/>
            <a:r>
              <a:rPr lang="ru-RU" sz="3600" dirty="0"/>
              <a:t>Ч</a:t>
            </a:r>
            <a:r>
              <a:rPr lang="ru-RU" sz="3600" dirty="0" smtClean="0"/>
              <a:t>то такое </a:t>
            </a:r>
            <a:r>
              <a:rPr lang="ru-RU" sz="3600" dirty="0"/>
              <a:t>душепопечительство?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Это </a:t>
            </a:r>
            <a:r>
              <a:rPr lang="ru-RU" sz="3600" dirty="0"/>
              <a:t>процесс </a:t>
            </a:r>
            <a:r>
              <a:rPr lang="ru-RU" sz="3600" i="1" dirty="0"/>
              <a:t>помощи людям в решении их проблем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3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524000"/>
            <a:ext cx="453194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/>
              <a:t>Психология: </a:t>
            </a:r>
            <a:endParaRPr lang="ru-RU" sz="3600" dirty="0" smtClean="0"/>
          </a:p>
          <a:p>
            <a:pPr>
              <a:lnSpc>
                <a:spcPct val="150000"/>
              </a:lnSpc>
            </a:pPr>
            <a:r>
              <a:rPr lang="ru-RU" sz="3600" dirty="0" smtClean="0"/>
              <a:t>Помощь?</a:t>
            </a:r>
            <a:r>
              <a:rPr lang="ru-RU" sz="3600" dirty="0"/>
              <a:t> </a:t>
            </a:r>
            <a:r>
              <a:rPr lang="ru-RU" sz="3600" dirty="0" smtClean="0"/>
              <a:t> проблема</a:t>
            </a:r>
            <a:r>
              <a:rPr lang="ru-RU" sz="3600" dirty="0"/>
              <a:t>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754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0886" y="990600"/>
            <a:ext cx="6629400" cy="3887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ru-RU" sz="3200" dirty="0" smtClean="0"/>
              <a:t>«Именно </a:t>
            </a:r>
            <a:r>
              <a:rPr lang="ru-RU" sz="3200" dirty="0"/>
              <a:t>Бог должен формировать христианское представление о человеке, о том, кем человек является, и кем человек может быть</a:t>
            </a:r>
            <a:r>
              <a:rPr lang="ru-RU" sz="3200" dirty="0" smtClean="0"/>
              <a:t>». </a:t>
            </a:r>
          </a:p>
          <a:p>
            <a:pPr marL="457200" indent="-457200">
              <a:lnSpc>
                <a:spcPts val="5000"/>
              </a:lnSpc>
              <a:buFontTx/>
              <a:buChar char="-"/>
            </a:pPr>
            <a:r>
              <a:rPr lang="ru-RU" sz="3200" dirty="0" smtClean="0"/>
              <a:t>Гэри Шилдз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4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703010"/>
            <a:ext cx="4876800" cy="1531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Ψυχή</a:t>
            </a:r>
            <a:r>
              <a:rPr lang="ru-RU" sz="4000" i="1" dirty="0" smtClean="0"/>
              <a:t>  (</a:t>
            </a:r>
            <a:r>
              <a:rPr lang="en-US" sz="4000" i="1" dirty="0" err="1" smtClean="0"/>
              <a:t>псу-хай</a:t>
            </a:r>
            <a:r>
              <a:rPr lang="ru-RU" sz="4000" i="1" dirty="0" smtClean="0"/>
              <a:t>)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en-US" sz="4000" i="1" dirty="0"/>
              <a:t> </a:t>
            </a:r>
            <a:r>
              <a:rPr lang="ru-RU" sz="4000" i="1" dirty="0" smtClean="0"/>
              <a:t>  </a:t>
            </a:r>
            <a:r>
              <a:rPr lang="ru-RU" sz="4000" b="1" dirty="0" smtClean="0"/>
              <a:t>-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душа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85800"/>
            <a:ext cx="6553200" cy="485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ru-RU" sz="3200" dirty="0" smtClean="0"/>
              <a:t>«Наконец, братия мои, что только истинно, что честно, что справедливо, что чисто, что любезно, что достославно, что только добродетель и похвала, о том помышляйте.»</a:t>
            </a:r>
          </a:p>
          <a:p>
            <a:pPr>
              <a:lnSpc>
                <a:spcPts val="5000"/>
              </a:lnSpc>
            </a:pPr>
            <a:r>
              <a:rPr lang="ru-RU" sz="3200" dirty="0" smtClean="0"/>
              <a:t>К Филиппийцам 4:8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066800"/>
            <a:ext cx="60960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ru-RU" sz="3200" dirty="0"/>
              <a:t>«Услышав сие, Иисус говорит им: не здоровые имеют нужду во враче, но больные; Я пришел призвать не праведников, но грешников к покаянию».  </a:t>
            </a:r>
            <a:endParaRPr lang="ru-RU" sz="3200" dirty="0" smtClean="0"/>
          </a:p>
          <a:p>
            <a:pPr>
              <a:lnSpc>
                <a:spcPts val="5000"/>
              </a:lnSpc>
            </a:pPr>
            <a:r>
              <a:rPr lang="ru-RU" sz="3200" dirty="0" smtClean="0"/>
              <a:t>Марк </a:t>
            </a:r>
            <a:r>
              <a:rPr lang="ru-RU" sz="3200" dirty="0"/>
              <a:t>2:17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92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427" y="457200"/>
            <a:ext cx="7979229" cy="577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</a:pPr>
            <a:r>
              <a:rPr lang="ru-RU" sz="3200" dirty="0" smtClean="0"/>
              <a:t>«А </a:t>
            </a:r>
            <a:r>
              <a:rPr lang="ru-RU" sz="3200" dirty="0"/>
              <a:t>Я говорю вам: любите врагов ваших, благословляйте проклинающих вас, благотворите ненавидящим вас и молитесь за обижающих вас и гонящих вас, да будете сынами Отца вашего Небесного, ибо Он повелевает солнцу Своему восходить над злыми и добрыми и посылает дождь на праведных и неправедных</a:t>
            </a:r>
            <a:r>
              <a:rPr lang="ru-RU" sz="3200" dirty="0" smtClean="0"/>
              <a:t>.»</a:t>
            </a:r>
          </a:p>
          <a:p>
            <a:pPr>
              <a:lnSpc>
                <a:spcPts val="4500"/>
              </a:lnSpc>
            </a:pPr>
            <a:r>
              <a:rPr lang="ru-RU" sz="2800" dirty="0" smtClean="0"/>
              <a:t>От Матфея 5:44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43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676400"/>
            <a:ext cx="60960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Домашнее </a:t>
            </a:r>
            <a:r>
              <a:rPr lang="ru-RU" sz="4000" dirty="0" smtClean="0"/>
              <a:t>задание:</a:t>
            </a:r>
          </a:p>
          <a:p>
            <a:endParaRPr lang="ru-RU" dirty="0"/>
          </a:p>
          <a:p>
            <a:r>
              <a:rPr lang="ru-RU" sz="3600" dirty="0" smtClean="0"/>
              <a:t>Упражнение </a:t>
            </a:r>
            <a:r>
              <a:rPr lang="ru-RU" sz="3600" dirty="0"/>
              <a:t>по </a:t>
            </a:r>
            <a:r>
              <a:rPr lang="ru-RU" sz="3600" dirty="0" smtClean="0"/>
              <a:t>книге Притч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3399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09600"/>
            <a:ext cx="7467600" cy="4803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700"/>
              </a:lnSpc>
            </a:pPr>
            <a:r>
              <a:rPr lang="ru-RU" sz="3200" dirty="0" smtClean="0"/>
              <a:t>Домашнее задание</a:t>
            </a:r>
          </a:p>
          <a:p>
            <a:pPr>
              <a:lnSpc>
                <a:spcPts val="4700"/>
              </a:lnSpc>
            </a:pPr>
            <a:r>
              <a:rPr lang="ru-RU" sz="3200" dirty="0" smtClean="0"/>
              <a:t>Упражнение по книге Притч</a:t>
            </a:r>
            <a:endParaRPr lang="en-US" sz="3200" dirty="0" smtClean="0"/>
          </a:p>
          <a:p>
            <a:r>
              <a:rPr lang="ru-RU" sz="3200" dirty="0" smtClean="0"/>
              <a:t> - </a:t>
            </a:r>
            <a:r>
              <a:rPr lang="ru-RU" sz="3200" dirty="0" smtClean="0">
                <a:effectLst/>
              </a:rPr>
              <a:t>Главная цель:</a:t>
            </a:r>
          </a:p>
          <a:p>
            <a:pPr>
              <a:lnSpc>
                <a:spcPts val="4700"/>
              </a:lnSpc>
            </a:pPr>
            <a:r>
              <a:rPr lang="ru-RU" sz="3200" dirty="0" smtClean="0"/>
              <a:t>надо исследовать Писание, чтобы найти конкретные способы, которые направят вас и вашего клиента к большей целостности и здоровью в разуме, душе и духе.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62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295400"/>
            <a:ext cx="6172200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Домашнее задание, инструкции: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Выберите </a:t>
            </a:r>
            <a:r>
              <a:rPr lang="ru-RU" sz="3200" dirty="0"/>
              <a:t>одну главу из книги Притч, любую из глав с 11-й по 25-ю включительно.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71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315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Домашнее задание инструкции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 - </a:t>
            </a:r>
            <a:r>
              <a:rPr lang="ru-RU" sz="3200" i="1" dirty="0" smtClean="0"/>
              <a:t>задача </a:t>
            </a:r>
            <a:r>
              <a:rPr lang="ru-RU" sz="3200" i="1" dirty="0"/>
              <a:t>будет </a:t>
            </a:r>
            <a:r>
              <a:rPr lang="ru-RU" sz="3200" dirty="0"/>
              <a:t>найти в этой главе конкретные действия, которые может предпринять </a:t>
            </a:r>
            <a:r>
              <a:rPr lang="ru-RU" sz="3200" dirty="0" smtClean="0"/>
              <a:t>консультант;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что </a:t>
            </a:r>
            <a:r>
              <a:rPr lang="ru-RU" sz="3200" dirty="0" smtClean="0"/>
              <a:t>душепопечитель, консультант может </a:t>
            </a:r>
            <a:r>
              <a:rPr lang="ru-RU" sz="3200" dirty="0"/>
              <a:t>делать по отношению к клиенту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907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00"/>
              </a:lnSpc>
            </a:pPr>
            <a:r>
              <a:rPr lang="ru-RU" sz="3300" dirty="0"/>
              <a:t>«Полностью посвящённый, ведомый Духом слуга Иисуса Христа, применяющий(ая) данные Богом способности, навыки, образование, знания, и интуицию с целью помощи окружающим двигаться в сторону личной целостности, навыков межличностного общения, психической стабильности, духовной зрелости.» - Гари Колинз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77906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143000"/>
            <a:ext cx="5867400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3200" dirty="0" smtClean="0"/>
              <a:t>действия должны быть:</a:t>
            </a:r>
          </a:p>
          <a:p>
            <a:pPr lvl="0">
              <a:lnSpc>
                <a:spcPct val="150000"/>
              </a:lnSpc>
            </a:pPr>
            <a:r>
              <a:rPr lang="ru-RU" sz="3200" dirty="0"/>
              <a:t> </a:t>
            </a:r>
            <a:r>
              <a:rPr lang="ru-RU" sz="3200" dirty="0" smtClean="0"/>
              <a:t>- конкретное  </a:t>
            </a:r>
            <a:endParaRPr lang="en-US" sz="3200" dirty="0"/>
          </a:p>
          <a:p>
            <a:pPr lvl="0">
              <a:lnSpc>
                <a:spcPct val="150000"/>
              </a:lnSpc>
            </a:pPr>
            <a:r>
              <a:rPr lang="ru-RU" sz="3200" dirty="0" smtClean="0"/>
              <a:t> - можно </a:t>
            </a:r>
            <a:r>
              <a:rPr lang="ru-RU" sz="3200" dirty="0"/>
              <a:t>наблюдать</a:t>
            </a:r>
            <a:endParaRPr lang="en-US" sz="3200" dirty="0"/>
          </a:p>
          <a:p>
            <a:pPr lvl="0">
              <a:lnSpc>
                <a:spcPct val="150000"/>
              </a:lnSpc>
            </a:pPr>
            <a:r>
              <a:rPr lang="ru-RU" sz="3200" dirty="0" smtClean="0"/>
              <a:t> - недвусмысленным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81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029" y="533400"/>
            <a:ext cx="74676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800"/>
              </a:lnSpc>
            </a:pPr>
            <a:r>
              <a:rPr lang="ru-RU" sz="3200" i="1" dirty="0" smtClean="0"/>
              <a:t>Пример:</a:t>
            </a:r>
          </a:p>
          <a:p>
            <a:pPr>
              <a:lnSpc>
                <a:spcPts val="4800"/>
              </a:lnSpc>
            </a:pPr>
            <a:r>
              <a:rPr lang="ru-RU" sz="3200" dirty="0" smtClean="0"/>
              <a:t> </a:t>
            </a:r>
            <a:r>
              <a:rPr lang="ru-RU" sz="3200" dirty="0"/>
              <a:t>из 10-й главы книги </a:t>
            </a:r>
            <a:r>
              <a:rPr lang="ru-RU" sz="3200" dirty="0" smtClean="0"/>
              <a:t>Притч, в </a:t>
            </a:r>
            <a:r>
              <a:rPr lang="ru-RU" sz="3200" dirty="0"/>
              <a:t>8-м </a:t>
            </a:r>
            <a:r>
              <a:rPr lang="ru-RU" sz="3200" dirty="0" smtClean="0"/>
              <a:t>стихе,  </a:t>
            </a:r>
            <a:r>
              <a:rPr lang="ru-RU" sz="3200" dirty="0"/>
              <a:t>«Мудрый сердцем принимает заповеди». </a:t>
            </a:r>
            <a:endParaRPr lang="ru-RU" sz="3200" dirty="0" smtClean="0"/>
          </a:p>
          <a:p>
            <a:pPr>
              <a:lnSpc>
                <a:spcPts val="4800"/>
              </a:lnSpc>
            </a:pPr>
            <a:endParaRPr lang="ru-RU" sz="3200" dirty="0"/>
          </a:p>
          <a:p>
            <a:pPr>
              <a:lnSpc>
                <a:spcPts val="4800"/>
              </a:lnSpc>
            </a:pPr>
            <a:r>
              <a:rPr lang="ru-RU" sz="3200" dirty="0"/>
              <a:t>Это </a:t>
            </a:r>
            <a:r>
              <a:rPr lang="ru-RU" sz="3200" dirty="0" smtClean="0"/>
              <a:t>действие; но не конкретно и не </a:t>
            </a:r>
            <a:r>
              <a:rPr lang="ru-RU" sz="3200" dirty="0"/>
              <a:t>говорится о том, что консультант должен </a:t>
            </a:r>
            <a:r>
              <a:rPr lang="ru-RU" sz="3200" i="1" dirty="0"/>
              <a:t>делать</a:t>
            </a:r>
            <a:r>
              <a:rPr lang="ru-RU" sz="3200" dirty="0"/>
              <a:t> по отношению к клиенту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2114" y="762000"/>
            <a:ext cx="67818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i="1" dirty="0" smtClean="0"/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3200" dirty="0" smtClean="0"/>
              <a:t>первой </a:t>
            </a:r>
            <a:r>
              <a:rPr lang="ru-RU" sz="3200" dirty="0"/>
              <a:t>половины стиха </a:t>
            </a:r>
            <a:r>
              <a:rPr lang="ru-RU" sz="3200" dirty="0" smtClean="0"/>
              <a:t>13:  «</a:t>
            </a:r>
            <a:r>
              <a:rPr lang="ru-RU" sz="3200" dirty="0"/>
              <a:t>В устах разумного находится мудрость…»</a:t>
            </a:r>
            <a:r>
              <a:rPr lang="ru-RU" sz="3200" dirty="0" smtClean="0"/>
              <a:t> </a:t>
            </a:r>
            <a:endParaRPr lang="ru-RU" sz="1000" dirty="0" smtClean="0"/>
          </a:p>
          <a:p>
            <a:pPr>
              <a:lnSpc>
                <a:spcPct val="150000"/>
              </a:lnSpc>
            </a:pPr>
            <a:endParaRPr lang="ru-RU" sz="1000" dirty="0"/>
          </a:p>
          <a:p>
            <a:pPr>
              <a:lnSpc>
                <a:spcPct val="150000"/>
              </a:lnSpc>
            </a:pPr>
            <a:r>
              <a:rPr lang="ru-RU" sz="3200" dirty="0" smtClean="0"/>
              <a:t>Но, не назвать </a:t>
            </a:r>
            <a:r>
              <a:rPr lang="ru-RU" sz="3200" dirty="0"/>
              <a:t>конкретным определенным действием.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8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57200"/>
            <a:ext cx="74676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</a:pPr>
            <a:r>
              <a:rPr lang="ru-RU" sz="3200" i="1" dirty="0" smtClean="0"/>
              <a:t>Пример:</a:t>
            </a:r>
          </a:p>
          <a:p>
            <a:pPr>
              <a:lnSpc>
                <a:spcPts val="4400"/>
              </a:lnSpc>
            </a:pPr>
            <a:r>
              <a:rPr lang="ru-RU" sz="3200" dirty="0" smtClean="0"/>
              <a:t>второй </a:t>
            </a:r>
            <a:r>
              <a:rPr lang="ru-RU" sz="3200" dirty="0"/>
              <a:t>половины стиха 19: «…сдерживающий уста свои ра зумен</a:t>
            </a:r>
            <a:r>
              <a:rPr lang="ru-RU" sz="3200" dirty="0" smtClean="0"/>
              <a:t>».</a:t>
            </a:r>
          </a:p>
          <a:p>
            <a:pPr>
              <a:lnSpc>
                <a:spcPts val="4400"/>
              </a:lnSpc>
            </a:pPr>
            <a:endParaRPr lang="ru-RU" sz="3200" dirty="0"/>
          </a:p>
          <a:p>
            <a:pPr>
              <a:lnSpc>
                <a:spcPts val="4400"/>
              </a:lnSpc>
            </a:pPr>
            <a:r>
              <a:rPr lang="ru-RU" sz="3200" dirty="0"/>
              <a:t>- это действие</a:t>
            </a:r>
            <a:endParaRPr lang="en-US" sz="3200" dirty="0"/>
          </a:p>
          <a:p>
            <a:pPr>
              <a:lnSpc>
                <a:spcPts val="4400"/>
              </a:lnSpc>
            </a:pPr>
            <a:r>
              <a:rPr lang="ru-RU" sz="3200" dirty="0"/>
              <a:t>- это конкретно</a:t>
            </a:r>
            <a:endParaRPr lang="en-US" sz="3200" dirty="0"/>
          </a:p>
          <a:p>
            <a:pPr>
              <a:lnSpc>
                <a:spcPts val="4400"/>
              </a:lnSpc>
            </a:pPr>
            <a:r>
              <a:rPr lang="ru-RU" sz="3200" dirty="0"/>
              <a:t>- это видно </a:t>
            </a:r>
            <a:r>
              <a:rPr lang="ru-RU" sz="2800" dirty="0" smtClean="0"/>
              <a:t>(можем </a:t>
            </a:r>
            <a:r>
              <a:rPr lang="ru-RU" sz="2800" dirty="0"/>
              <a:t>записать на </a:t>
            </a:r>
            <a:r>
              <a:rPr lang="ru-RU" sz="2800" dirty="0" smtClean="0"/>
              <a:t>видео)</a:t>
            </a:r>
            <a:endParaRPr lang="en-US" sz="2800" dirty="0"/>
          </a:p>
          <a:p>
            <a:pPr>
              <a:lnSpc>
                <a:spcPts val="4400"/>
              </a:lnSpc>
            </a:pPr>
            <a:r>
              <a:rPr lang="ru-RU" sz="3200" dirty="0"/>
              <a:t>- это вполне может происходит между консультантом и клиентом</a:t>
            </a:r>
            <a:endParaRPr lang="en-US" sz="3200" dirty="0"/>
          </a:p>
          <a:p>
            <a:r>
              <a:rPr lang="ru-RU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39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46274"/>
            <a:ext cx="7086600" cy="3611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Домашнее задание, инструкции:</a:t>
            </a:r>
            <a:endParaRPr lang="ru-RU" sz="1600" dirty="0" smtClean="0"/>
          </a:p>
          <a:p>
            <a:pPr>
              <a:lnSpc>
                <a:spcPct val="150000"/>
              </a:lnSpc>
            </a:pPr>
            <a:endParaRPr lang="ru-RU" sz="1600" dirty="0" smtClean="0"/>
          </a:p>
          <a:p>
            <a:pPr>
              <a:lnSpc>
                <a:spcPts val="4700"/>
              </a:lnSpc>
            </a:pPr>
            <a:r>
              <a:rPr lang="ru-RU" sz="3600" i="1" dirty="0" smtClean="0"/>
              <a:t>выберите </a:t>
            </a:r>
            <a:r>
              <a:rPr lang="ru-RU" sz="3600" i="1" dirty="0"/>
              <a:t>одну главу с 11 по 25 главы книги Притч, и ищите действия, которые может предпринимать </a:t>
            </a:r>
            <a:r>
              <a:rPr lang="ru-RU" sz="3600" i="1" dirty="0" smtClean="0"/>
              <a:t>душепопечитель.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6765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0"/>
            <a:ext cx="7239000" cy="2667000"/>
          </a:xfrm>
        </p:spPr>
        <p:txBody>
          <a:bodyPr>
            <a:normAutofit fontScale="90000"/>
          </a:bodyPr>
          <a:lstStyle/>
          <a:p>
            <a:pPr algn="l">
              <a:lnSpc>
                <a:spcPts val="4400"/>
              </a:lnSpc>
            </a:pPr>
            <a:r>
              <a:rPr lang="ru-RU" sz="3600" dirty="0" smtClean="0"/>
              <a:t>«И </a:t>
            </a:r>
            <a:r>
              <a:rPr lang="ru-RU" sz="3600" dirty="0"/>
              <a:t>сотворил Бог человека по образу Своему, по образу Божию сотворил его; мужчину и женщину сотворил </a:t>
            </a:r>
            <a:r>
              <a:rPr lang="ru-RU" sz="3600" dirty="0" smtClean="0"/>
              <a:t>их.» Бытие </a:t>
            </a:r>
            <a:r>
              <a:rPr lang="ru-RU" sz="3600" dirty="0"/>
              <a:t>1:27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5488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5514" y="1447800"/>
            <a:ext cx="5791200" cy="3002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</a:pPr>
            <a:r>
              <a:rPr lang="ru-RU" sz="3200" dirty="0" smtClean="0"/>
              <a:t>«И </a:t>
            </a:r>
            <a:r>
              <a:rPr lang="ru-RU" sz="3200" dirty="0"/>
              <a:t>выслал его Господь Бог из сада Едемского, чтобы возделывать землю, из которой он взят</a:t>
            </a:r>
            <a:r>
              <a:rPr lang="ru-RU" sz="3200" dirty="0" smtClean="0"/>
              <a:t>.»</a:t>
            </a:r>
          </a:p>
          <a:p>
            <a:pPr>
              <a:lnSpc>
                <a:spcPts val="4600"/>
              </a:lnSpc>
            </a:pPr>
            <a:r>
              <a:rPr lang="ru-RU" sz="3200" dirty="0"/>
              <a:t>Бытие 3:23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7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620000" cy="5834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100"/>
              </a:lnSpc>
            </a:pPr>
            <a:r>
              <a:rPr lang="ru-RU" sz="3200" dirty="0" smtClean="0"/>
              <a:t>«Иисус отвечал им: истинно, истинно говорю вам: всякий, делающий грех, есть раб греха.»</a:t>
            </a:r>
          </a:p>
          <a:p>
            <a:pPr>
              <a:lnSpc>
                <a:spcPts val="4100"/>
              </a:lnSpc>
            </a:pPr>
            <a:r>
              <a:rPr lang="ru-RU" sz="3200" dirty="0" smtClean="0"/>
              <a:t>- От Иоанна 8:34</a:t>
            </a:r>
          </a:p>
          <a:p>
            <a:pPr>
              <a:lnSpc>
                <a:spcPts val="4100"/>
              </a:lnSpc>
            </a:pPr>
            <a:r>
              <a:rPr lang="ru-RU" sz="3200" dirty="0" smtClean="0"/>
              <a:t> « . . . потому что плотские помышления суть вражда против Бога; ибо закону Божию не покоряются, да и не могут.</a:t>
            </a:r>
          </a:p>
          <a:p>
            <a:pPr>
              <a:lnSpc>
                <a:spcPts val="4100"/>
              </a:lnSpc>
            </a:pPr>
            <a:r>
              <a:rPr lang="ru-RU" sz="3200" baseline="30000" dirty="0" smtClean="0"/>
              <a:t>8 </a:t>
            </a:r>
            <a:r>
              <a:rPr lang="ru-RU" sz="3200" dirty="0" smtClean="0"/>
              <a:t>Посему живущие по плоти Богу угодить не могут.»</a:t>
            </a:r>
          </a:p>
          <a:p>
            <a:pPr>
              <a:lnSpc>
                <a:spcPts val="4100"/>
              </a:lnSpc>
            </a:pPr>
            <a:r>
              <a:rPr lang="ru-RU" sz="3200" dirty="0" smtClean="0"/>
              <a:t>- К Римлянам 8:7-8</a:t>
            </a:r>
          </a:p>
          <a:p>
            <a:pPr>
              <a:lnSpc>
                <a:spcPts val="44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0"/>
            <a:ext cx="7010400" cy="4182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</a:pPr>
            <a:r>
              <a:rPr lang="ru-RU" sz="3200" dirty="0" smtClean="0"/>
              <a:t>«Лукаво сердце [человеческое] более всего и крайне испорчено; кто узнает его?  Я, Господь, проникаю сердце и испытываю внутренности, чтобы воздать каждому по пути его и по плодам дел его.»</a:t>
            </a:r>
          </a:p>
          <a:p>
            <a:pPr>
              <a:lnSpc>
                <a:spcPts val="4600"/>
              </a:lnSpc>
            </a:pPr>
            <a:r>
              <a:rPr lang="ru-RU" sz="3200" dirty="0" smtClean="0"/>
              <a:t>- Иеремия </a:t>
            </a:r>
            <a:r>
              <a:rPr lang="ru-RU" sz="3200" dirty="0"/>
              <a:t>17:9-10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66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24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800"/>
              </a:lnSpc>
            </a:pPr>
            <a:r>
              <a:rPr lang="ru-RU" sz="3200" dirty="0"/>
              <a:t>Путешественники</a:t>
            </a:r>
            <a:r>
              <a:rPr lang="en-US" sz="3200" dirty="0"/>
              <a:t> – </a:t>
            </a:r>
            <a:endParaRPr lang="ru-RU" sz="3200" dirty="0" smtClean="0"/>
          </a:p>
          <a:p>
            <a:pPr>
              <a:lnSpc>
                <a:spcPts val="4800"/>
              </a:lnSpc>
            </a:pPr>
            <a:r>
              <a:rPr lang="ru-RU" sz="3200" i="1" dirty="0" smtClean="0"/>
              <a:t>хомо </a:t>
            </a:r>
            <a:r>
              <a:rPr lang="ru-RU" sz="3200" i="1" dirty="0"/>
              <a:t>виатор</a:t>
            </a:r>
            <a:r>
              <a:rPr lang="ru-RU" sz="3200" dirty="0"/>
              <a:t> (</a:t>
            </a:r>
            <a:r>
              <a:rPr lang="en-US" sz="3200" i="1" dirty="0"/>
              <a:t>homo </a:t>
            </a:r>
            <a:r>
              <a:rPr lang="en-US" sz="3200" i="1" dirty="0" err="1"/>
              <a:t>viator</a:t>
            </a:r>
            <a:r>
              <a:rPr lang="ru-RU" sz="3200" dirty="0"/>
              <a:t>)</a:t>
            </a:r>
            <a:endParaRPr lang="en-US" sz="3200" dirty="0"/>
          </a:p>
          <a:p>
            <a:pPr>
              <a:lnSpc>
                <a:spcPts val="4800"/>
              </a:lnSpc>
            </a:pPr>
            <a:r>
              <a:rPr lang="ru-RU" sz="3200" dirty="0"/>
              <a:t>Двигаемся ли мы по направлению к Богу отдаляемся от него?</a:t>
            </a:r>
            <a:endParaRPr lang="en-US" sz="3200" dirty="0"/>
          </a:p>
          <a:p>
            <a:pPr>
              <a:lnSpc>
                <a:spcPts val="4800"/>
              </a:lnSpc>
            </a:pPr>
            <a:r>
              <a:rPr lang="ru-RU" sz="3200" dirty="0"/>
              <a:t>- Августин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55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0"/>
            <a:ext cx="7010400" cy="4528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ru-RU" sz="3200" i="1" dirty="0"/>
              <a:t>несколько терминов</a:t>
            </a:r>
            <a:endParaRPr lang="en-US" sz="3200" i="1" dirty="0"/>
          </a:p>
          <a:p>
            <a:pPr>
              <a:lnSpc>
                <a:spcPts val="5000"/>
              </a:lnSpc>
            </a:pPr>
            <a:r>
              <a:rPr lang="ru-RU" sz="3200" dirty="0"/>
              <a:t> </a:t>
            </a:r>
            <a:r>
              <a:rPr lang="ru-RU" sz="3200" dirty="0" smtClean="0"/>
              <a:t>- консультирование </a:t>
            </a:r>
          </a:p>
          <a:p>
            <a:pPr>
              <a:lnSpc>
                <a:spcPts val="5000"/>
              </a:lnSpc>
            </a:pPr>
            <a:r>
              <a:rPr lang="ru-RU" sz="3200" dirty="0"/>
              <a:t> </a:t>
            </a:r>
            <a:r>
              <a:rPr lang="ru-RU" sz="3200" dirty="0" smtClean="0"/>
              <a:t>- христианское </a:t>
            </a:r>
            <a:r>
              <a:rPr lang="ru-RU" sz="3200" dirty="0"/>
              <a:t>консультирование</a:t>
            </a:r>
            <a:endParaRPr lang="en-US" sz="3200" dirty="0"/>
          </a:p>
          <a:p>
            <a:pPr>
              <a:lnSpc>
                <a:spcPts val="5000"/>
              </a:lnSpc>
            </a:pPr>
            <a:r>
              <a:rPr lang="ru-RU" sz="3200" dirty="0" smtClean="0"/>
              <a:t> - пасторское </a:t>
            </a:r>
            <a:r>
              <a:rPr lang="ru-RU" sz="3200" dirty="0"/>
              <a:t>консультирование</a:t>
            </a:r>
            <a:endParaRPr lang="en-US" sz="3200" dirty="0"/>
          </a:p>
          <a:p>
            <a:pPr>
              <a:lnSpc>
                <a:spcPts val="5000"/>
              </a:lnSpc>
            </a:pPr>
            <a:r>
              <a:rPr lang="ru-RU" sz="3200" dirty="0" smtClean="0"/>
              <a:t> - пасторская опека</a:t>
            </a:r>
          </a:p>
          <a:p>
            <a:pPr>
              <a:lnSpc>
                <a:spcPts val="5000"/>
              </a:lnSpc>
            </a:pPr>
            <a:r>
              <a:rPr lang="ru-RU" sz="3200" dirty="0"/>
              <a:t> </a:t>
            </a:r>
            <a:r>
              <a:rPr lang="ru-RU" sz="3200" dirty="0" smtClean="0"/>
              <a:t>- клиент</a:t>
            </a:r>
            <a:endParaRPr lang="en-US" sz="3200" dirty="0"/>
          </a:p>
          <a:p>
            <a:pPr>
              <a:lnSpc>
                <a:spcPts val="5000"/>
              </a:lnSpc>
            </a:pPr>
            <a:r>
              <a:rPr lang="ru-RU" sz="3200" dirty="0" smtClean="0"/>
              <a:t> - психотерапия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01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7315200" cy="491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ru-RU" sz="3200" dirty="0" smtClean="0"/>
              <a:t>«Дух </a:t>
            </a:r>
            <a:r>
              <a:rPr lang="ru-RU" sz="3200" dirty="0"/>
              <a:t>Господа Бога на Мне, ибо Господь помазал Меня благовествовать нищим, послал Меня исцелять сокрушенных сердцем, проповедывать пленным освобождение и узникам открытие темницы,</a:t>
            </a:r>
            <a:r>
              <a:rPr lang="en-US" sz="3200" baseline="30000" dirty="0"/>
              <a:t> </a:t>
            </a:r>
            <a:r>
              <a:rPr lang="ru-RU" sz="3200" dirty="0"/>
              <a:t>проповедывать лето Господне благоприятное и день мщения Бога нашего, утешить всех </a:t>
            </a:r>
            <a:r>
              <a:rPr lang="ru-RU" sz="3200" dirty="0" smtClean="0"/>
              <a:t>сетующих.» - Исаия </a:t>
            </a:r>
            <a:r>
              <a:rPr lang="ru-RU" sz="3200" dirty="0"/>
              <a:t>61:1-2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3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674</Words>
  <Application>Microsoft Office PowerPoint</Application>
  <PresentationFormat>On-screen Show (4:3)</PresentationFormat>
  <Paragraphs>95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Что такое душепопечительство?   Это процесс помощи людям в решении их проблем</vt:lpstr>
      <vt:lpstr>PowerPoint Presentation</vt:lpstr>
      <vt:lpstr>«И сотворил Бог человека по образу Своему, по образу Божию сотворил его; мужчину и женщину сотворил их.» Бытие 1:27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Bowen</dc:creator>
  <cp:lastModifiedBy>Bowen</cp:lastModifiedBy>
  <cp:revision>15</cp:revision>
  <dcterms:created xsi:type="dcterms:W3CDTF">2015-11-10T10:00:53Z</dcterms:created>
  <dcterms:modified xsi:type="dcterms:W3CDTF">2015-11-13T11:53:07Z</dcterms:modified>
</cp:coreProperties>
</file>