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2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61" r:id="rId16"/>
    <p:sldId id="274" r:id="rId17"/>
    <p:sldId id="275" r:id="rId18"/>
    <p:sldId id="263" r:id="rId19"/>
    <p:sldId id="277" r:id="rId20"/>
    <p:sldId id="273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0" r:id="rId51"/>
    <p:sldId id="311" r:id="rId52"/>
    <p:sldId id="312" r:id="rId53"/>
    <p:sldId id="31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9B2505"/>
    <a:srgbClr val="D68B1C"/>
    <a:srgbClr val="FF9E1D"/>
    <a:srgbClr val="157FFF"/>
    <a:srgbClr val="F7E28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7E3D5-B8F9-4AE3-AA36-050EFF38D65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9B4531F-4A06-4E15-9C05-3D6A6029E04C}">
      <dgm:prSet custT="1"/>
      <dgm:spPr/>
      <dgm:t>
        <a:bodyPr/>
        <a:lstStyle/>
        <a:p>
          <a:pPr algn="ctr"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 первую очередь, мы рекомендуем начинать и заканчивать обучение молитвой, чтобы каждый наш шаг направлялся Богом, чтобы полученные знания послужили на благо нам и другим людям.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5A614C6-34DE-4B87-820F-6737BB5D3B33}" type="parTrans" cxnId="{112C565E-67FE-4C78-8F14-6B916DD21E18}">
      <dgm:prSet/>
      <dgm:spPr/>
      <dgm:t>
        <a:bodyPr/>
        <a:lstStyle/>
        <a:p>
          <a:endParaRPr lang="ru-RU"/>
        </a:p>
      </dgm:t>
    </dgm:pt>
    <dgm:pt modelId="{23268DF5-1CE5-4A82-8D9A-3AA1B6AB72A9}" type="sibTrans" cxnId="{112C565E-67FE-4C78-8F14-6B916DD21E18}">
      <dgm:prSet/>
      <dgm:spPr/>
      <dgm:t>
        <a:bodyPr/>
        <a:lstStyle/>
        <a:p>
          <a:endParaRPr lang="ru-RU"/>
        </a:p>
      </dgm:t>
    </dgm:pt>
    <dgm:pt modelId="{524C7C88-D8A3-479B-8D6D-4FF30BF2F355}" type="pres">
      <dgm:prSet presAssocID="{3A87E3D5-B8F9-4AE3-AA36-050EFF38D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EAFD49-6822-4624-8A65-27A11537F0CA}" type="pres">
      <dgm:prSet presAssocID="{B9B4531F-4A06-4E15-9C05-3D6A6029E04C}" presName="parentText" presStyleLbl="node1" presStyleIdx="0" presStyleCnt="1" custScaleX="95426" custScaleY="1197636" custLinFactNeighborX="2287" custLinFactNeighborY="17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543E44-B562-466B-A876-D466CFFA872C}" type="presOf" srcId="{3A87E3D5-B8F9-4AE3-AA36-050EFF38D65B}" destId="{524C7C88-D8A3-479B-8D6D-4FF30BF2F355}" srcOrd="0" destOrd="0" presId="urn:microsoft.com/office/officeart/2005/8/layout/vList2"/>
    <dgm:cxn modelId="{112C565E-67FE-4C78-8F14-6B916DD21E18}" srcId="{3A87E3D5-B8F9-4AE3-AA36-050EFF38D65B}" destId="{B9B4531F-4A06-4E15-9C05-3D6A6029E04C}" srcOrd="0" destOrd="0" parTransId="{A5A614C6-34DE-4B87-820F-6737BB5D3B33}" sibTransId="{23268DF5-1CE5-4A82-8D9A-3AA1B6AB72A9}"/>
    <dgm:cxn modelId="{BAFABD51-59BA-405B-B2EE-F3217C661A0A}" type="presOf" srcId="{B9B4531F-4A06-4E15-9C05-3D6A6029E04C}" destId="{FCEAFD49-6822-4624-8A65-27A11537F0CA}" srcOrd="0" destOrd="0" presId="urn:microsoft.com/office/officeart/2005/8/layout/vList2"/>
    <dgm:cxn modelId="{DD192C09-9098-46A4-B44D-BBADBD841197}" type="presParOf" srcId="{524C7C88-D8A3-479B-8D6D-4FF30BF2F355}" destId="{FCEAFD49-6822-4624-8A65-27A11537F0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0282C-8683-42A3-800B-9DC49B25FE5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372C711-65AD-4237-9D3E-6175B47FA49F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      Кредит – термин, обозначающий время учебной нагрузки.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      Независимо от формы обучения, время учебной нагрузки измеряется в астрономических часах (1 час = 60 мин);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      один кредит равняется 25 астрономическим часам учебной нагрузки, что является эквивалентом кредиту ECTS (</a:t>
          </a:r>
          <a:r>
            <a:rPr lang="ru-RU" sz="2400" b="0" dirty="0" err="1" smtClean="0">
              <a:latin typeface="Times New Roman" pitchFamily="18" charset="0"/>
              <a:cs typeface="Times New Roman" pitchFamily="18" charset="0"/>
            </a:rPr>
            <a:t>European</a:t>
          </a: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dirty="0" err="1" smtClean="0">
              <a:latin typeface="Times New Roman" pitchFamily="18" charset="0"/>
              <a:cs typeface="Times New Roman" pitchFamily="18" charset="0"/>
            </a:rPr>
            <a:t>Credit</a:t>
          </a: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dirty="0" err="1" smtClean="0">
              <a:latin typeface="Times New Roman" pitchFamily="18" charset="0"/>
              <a:cs typeface="Times New Roman" pitchFamily="18" charset="0"/>
            </a:rPr>
            <a:t>Transfer</a:t>
          </a: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dirty="0" err="1" smtClean="0">
              <a:latin typeface="Times New Roman" pitchFamily="18" charset="0"/>
              <a:cs typeface="Times New Roman" pitchFamily="18" charset="0"/>
            </a:rPr>
            <a:t>System</a:t>
          </a: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), принятому за единицу измерения в Европейском образовательном сообществе и Болонском процессе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BA9019A2-66D7-48F1-81A7-0C86F5080C9B}" type="parTrans" cxnId="{2A8541D8-4979-420A-985A-686482D2BC9A}">
      <dgm:prSet/>
      <dgm:spPr/>
      <dgm:t>
        <a:bodyPr/>
        <a:lstStyle/>
        <a:p>
          <a:endParaRPr lang="ru-RU"/>
        </a:p>
      </dgm:t>
    </dgm:pt>
    <dgm:pt modelId="{DEA38BD9-12BC-4E8F-882E-A85779DD8635}" type="sibTrans" cxnId="{2A8541D8-4979-420A-985A-686482D2BC9A}">
      <dgm:prSet/>
      <dgm:spPr/>
      <dgm:t>
        <a:bodyPr/>
        <a:lstStyle/>
        <a:p>
          <a:endParaRPr lang="ru-RU"/>
        </a:p>
      </dgm:t>
    </dgm:pt>
    <dgm:pt modelId="{19BC02C2-189E-4C11-A165-94FF4DA3651C}" type="pres">
      <dgm:prSet presAssocID="{E970282C-8683-42A3-800B-9DC49B25FE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32E4EF-6870-40DD-A42F-AB7C6F9D7571}" type="pres">
      <dgm:prSet presAssocID="{6372C711-65AD-4237-9D3E-6175B47FA49F}" presName="parentText" presStyleLbl="node1" presStyleIdx="0" presStyleCnt="1" custScaleX="100000" custScaleY="845393" custLinFactY="-159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8541D8-4979-420A-985A-686482D2BC9A}" srcId="{E970282C-8683-42A3-800B-9DC49B25FE5F}" destId="{6372C711-65AD-4237-9D3E-6175B47FA49F}" srcOrd="0" destOrd="0" parTransId="{BA9019A2-66D7-48F1-81A7-0C86F5080C9B}" sibTransId="{DEA38BD9-12BC-4E8F-882E-A85779DD8635}"/>
    <dgm:cxn modelId="{B1B153D1-7D5D-4DE6-B8CC-17E700D09BEF}" type="presOf" srcId="{6372C711-65AD-4237-9D3E-6175B47FA49F}" destId="{3532E4EF-6870-40DD-A42F-AB7C6F9D7571}" srcOrd="0" destOrd="0" presId="urn:microsoft.com/office/officeart/2005/8/layout/vList2"/>
    <dgm:cxn modelId="{DE7E3BB0-E238-402E-8EA2-BCE8D109927D}" type="presOf" srcId="{E970282C-8683-42A3-800B-9DC49B25FE5F}" destId="{19BC02C2-189E-4C11-A165-94FF4DA3651C}" srcOrd="0" destOrd="0" presId="urn:microsoft.com/office/officeart/2005/8/layout/vList2"/>
    <dgm:cxn modelId="{AC9C63E7-0650-4359-BA90-E558257B7AC3}" type="presParOf" srcId="{19BC02C2-189E-4C11-A165-94FF4DA3651C}" destId="{3532E4EF-6870-40DD-A42F-AB7C6F9D75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0BEDDB-107C-4267-998D-3704AD92E8C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7A5413B-4CCA-40F2-8E56-4E27EA01CE31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 Студенты, у которых на изучение курса уходит больше 6 месяцев, должны подать повторную заявку на прохождение курса.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EE97D2-C283-499A-B852-8C3368DB8823}" type="parTrans" cxnId="{4E87FDAF-4688-4D3F-BEE2-4445BAA22E2A}">
      <dgm:prSet/>
      <dgm:spPr/>
      <dgm:t>
        <a:bodyPr/>
        <a:lstStyle/>
        <a:p>
          <a:endParaRPr lang="ru-RU"/>
        </a:p>
      </dgm:t>
    </dgm:pt>
    <dgm:pt modelId="{AAA77908-A930-4C67-872C-B1C02A047B39}" type="sibTrans" cxnId="{4E87FDAF-4688-4D3F-BEE2-4445BAA22E2A}">
      <dgm:prSet/>
      <dgm:spPr/>
      <dgm:t>
        <a:bodyPr/>
        <a:lstStyle/>
        <a:p>
          <a:endParaRPr lang="ru-RU"/>
        </a:p>
      </dgm:t>
    </dgm:pt>
    <dgm:pt modelId="{EB3F4F0E-249F-45EA-A700-D30058677146}" type="pres">
      <dgm:prSet presAssocID="{D90BEDDB-107C-4267-998D-3704AD92E8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A66F4A-F9B9-43E0-B4E1-3309CDE27343}" type="pres">
      <dgm:prSet presAssocID="{E7A5413B-4CCA-40F2-8E56-4E27EA01CE31}" presName="parentText" presStyleLbl="node1" presStyleIdx="0" presStyleCnt="1" custScaleY="586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C69048-2C65-4EDB-B210-EF64995FDC23}" type="presOf" srcId="{E7A5413B-4CCA-40F2-8E56-4E27EA01CE31}" destId="{17A66F4A-F9B9-43E0-B4E1-3309CDE27343}" srcOrd="0" destOrd="0" presId="urn:microsoft.com/office/officeart/2005/8/layout/vList2"/>
    <dgm:cxn modelId="{4E87FDAF-4688-4D3F-BEE2-4445BAA22E2A}" srcId="{D90BEDDB-107C-4267-998D-3704AD92E8C4}" destId="{E7A5413B-4CCA-40F2-8E56-4E27EA01CE31}" srcOrd="0" destOrd="0" parTransId="{4BEE97D2-C283-499A-B852-8C3368DB8823}" sibTransId="{AAA77908-A930-4C67-872C-B1C02A047B39}"/>
    <dgm:cxn modelId="{194FEF29-2D5C-40D3-99F7-8036811AC0FF}" type="presOf" srcId="{D90BEDDB-107C-4267-998D-3704AD92E8C4}" destId="{EB3F4F0E-249F-45EA-A700-D30058677146}" srcOrd="0" destOrd="0" presId="urn:microsoft.com/office/officeart/2005/8/layout/vList2"/>
    <dgm:cxn modelId="{F6D92560-218E-4131-A373-E399D23140AE}" type="presParOf" srcId="{EB3F4F0E-249F-45EA-A700-D30058677146}" destId="{17A66F4A-F9B9-43E0-B4E1-3309CDE273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5646C7-1EF9-4F9D-B724-A6412BFE0C0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7541176-33A5-46AA-A100-04E3533FB736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         Независимо от вида и объема задания, у каждого текста есть 3 части: вступление, основная часть и выводы. </a:t>
          </a:r>
        </a:p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         Параметры печатного текста: шрифт -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Times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New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Roman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размер - 14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кгл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межстрочный интервал - 1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63D8D2-657D-4FE7-92DD-21A42D2C3EC7}" type="parTrans" cxnId="{24BDC202-7B94-4FBE-A9B8-EC49941CE8C0}">
      <dgm:prSet/>
      <dgm:spPr/>
      <dgm:t>
        <a:bodyPr/>
        <a:lstStyle/>
        <a:p>
          <a:endParaRPr lang="ru-RU"/>
        </a:p>
      </dgm:t>
    </dgm:pt>
    <dgm:pt modelId="{8305E3AD-6E18-4349-9538-76DC25051C54}" type="sibTrans" cxnId="{24BDC202-7B94-4FBE-A9B8-EC49941CE8C0}">
      <dgm:prSet/>
      <dgm:spPr/>
      <dgm:t>
        <a:bodyPr/>
        <a:lstStyle/>
        <a:p>
          <a:endParaRPr lang="ru-RU"/>
        </a:p>
      </dgm:t>
    </dgm:pt>
    <dgm:pt modelId="{0FC20DA4-8271-4E0E-A5C7-FBDD2441A6E6}" type="pres">
      <dgm:prSet presAssocID="{3C5646C7-1EF9-4F9D-B724-A6412BFE0C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27675B-DF03-405E-B37E-41614CBA3FA4}" type="pres">
      <dgm:prSet presAssocID="{B7541176-33A5-46AA-A100-04E3533FB736}" presName="parentText" presStyleLbl="node1" presStyleIdx="0" presStyleCnt="1" custLinFactNeighborY="17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BDC202-7B94-4FBE-A9B8-EC49941CE8C0}" srcId="{3C5646C7-1EF9-4F9D-B724-A6412BFE0C02}" destId="{B7541176-33A5-46AA-A100-04E3533FB736}" srcOrd="0" destOrd="0" parTransId="{E863D8D2-657D-4FE7-92DD-21A42D2C3EC7}" sibTransId="{8305E3AD-6E18-4349-9538-76DC25051C54}"/>
    <dgm:cxn modelId="{4C9A51CD-ABCD-48C7-B28B-191BBB64E9AB}" type="presOf" srcId="{B7541176-33A5-46AA-A100-04E3533FB736}" destId="{9527675B-DF03-405E-B37E-41614CBA3FA4}" srcOrd="0" destOrd="0" presId="urn:microsoft.com/office/officeart/2005/8/layout/vList2"/>
    <dgm:cxn modelId="{92B3EE2E-E2A9-4450-A94D-38228B8A8D4F}" type="presOf" srcId="{3C5646C7-1EF9-4F9D-B724-A6412BFE0C02}" destId="{0FC20DA4-8271-4E0E-A5C7-FBDD2441A6E6}" srcOrd="0" destOrd="0" presId="urn:microsoft.com/office/officeart/2005/8/layout/vList2"/>
    <dgm:cxn modelId="{5F1C7ED2-B231-4C43-A07F-51B240DAF0F7}" type="presParOf" srcId="{0FC20DA4-8271-4E0E-A5C7-FBDD2441A6E6}" destId="{9527675B-DF03-405E-B37E-41614CBA3F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CEBB9B-F368-432E-81E0-3496B331914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1308EB4-5A1B-4A88-B98D-2C15DE0C4CF0}">
      <dgm:prSet custT="1"/>
      <dgm:spPr/>
      <dgm:t>
        <a:bodyPr/>
        <a:lstStyle/>
        <a:p>
          <a:pPr algn="just"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Все задания (в том числе проверку успеваемости, задания по практическому обучению, рефераты, эссе и другие письменные работы) необходимо отправить и оценить ДО ИТОГОВОГО  ЭКЗАМЕНА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3FFF648-86A5-478C-BF5C-B831D5846F2C}" type="parTrans" cxnId="{C2526411-8919-4A18-AAFD-D2F21181B95A}">
      <dgm:prSet/>
      <dgm:spPr/>
      <dgm:t>
        <a:bodyPr/>
        <a:lstStyle/>
        <a:p>
          <a:endParaRPr lang="ru-RU"/>
        </a:p>
      </dgm:t>
    </dgm:pt>
    <dgm:pt modelId="{3E783EF8-6588-4BAF-8428-0EDA70876608}" type="sibTrans" cxnId="{C2526411-8919-4A18-AAFD-D2F21181B95A}">
      <dgm:prSet/>
      <dgm:spPr/>
      <dgm:t>
        <a:bodyPr/>
        <a:lstStyle/>
        <a:p>
          <a:endParaRPr lang="ru-RU"/>
        </a:p>
      </dgm:t>
    </dgm:pt>
    <dgm:pt modelId="{62CCFB1F-C073-4418-B3D4-9A77C32D9EC6}" type="pres">
      <dgm:prSet presAssocID="{34CEBB9B-F368-432E-81E0-3496B33191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EBFAA-594D-478F-8EB5-CAF95F6D6B62}" type="pres">
      <dgm:prSet presAssocID="{41308EB4-5A1B-4A88-B98D-2C15DE0C4CF0}" presName="parentText" presStyleLbl="node1" presStyleIdx="0" presStyleCnt="1" custScaleY="672302" custLinFactNeighborX="3636" custLinFactNeighborY="-35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473D1-9886-4F51-89C4-829F62622C98}" type="presOf" srcId="{41308EB4-5A1B-4A88-B98D-2C15DE0C4CF0}" destId="{26DEBFAA-594D-478F-8EB5-CAF95F6D6B62}" srcOrd="0" destOrd="0" presId="urn:microsoft.com/office/officeart/2005/8/layout/vList2"/>
    <dgm:cxn modelId="{EFB787FC-1F8B-4D01-9F00-A62600133600}" type="presOf" srcId="{34CEBB9B-F368-432E-81E0-3496B3319148}" destId="{62CCFB1F-C073-4418-B3D4-9A77C32D9EC6}" srcOrd="0" destOrd="0" presId="urn:microsoft.com/office/officeart/2005/8/layout/vList2"/>
    <dgm:cxn modelId="{C2526411-8919-4A18-AAFD-D2F21181B95A}" srcId="{34CEBB9B-F368-432E-81E0-3496B3319148}" destId="{41308EB4-5A1B-4A88-B98D-2C15DE0C4CF0}" srcOrd="0" destOrd="0" parTransId="{53FFF648-86A5-478C-BF5C-B831D5846F2C}" sibTransId="{3E783EF8-6588-4BAF-8428-0EDA70876608}"/>
    <dgm:cxn modelId="{D769F680-13DB-422B-BF50-EBC05AD9E23B}" type="presParOf" srcId="{62CCFB1F-C073-4418-B3D4-9A77C32D9EC6}" destId="{26DEBFAA-594D-478F-8EB5-CAF95F6D6B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AFD49-6822-4624-8A65-27A11537F0CA}">
      <dsp:nvSpPr>
        <dsp:cNvPr id="0" name=""/>
        <dsp:cNvSpPr/>
      </dsp:nvSpPr>
      <dsp:spPr>
        <a:xfrm>
          <a:off x="284413" y="278863"/>
          <a:ext cx="3893540" cy="46195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В первую очередь, мы рекомендуем начинать и заканчивать обучение молитвой, чтобы каждый наш шаг направлялся Богом, чтобы полученные знания послужили на благо нам и другим людям.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480" y="468930"/>
        <a:ext cx="3513406" cy="4239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7605"/>
            <a:ext cx="8551480" cy="76352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291130"/>
            <a:ext cx="6400800" cy="610819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596540"/>
            <a:ext cx="8093365" cy="45811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39877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443834"/>
            <a:ext cx="4123035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054655"/>
            <a:ext cx="412303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443834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054655"/>
            <a:ext cx="412303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61083"/>
            <a:ext cx="5955495" cy="18324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Урок 2.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Описание учебной программы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, организация обучения, виды заданий</a:t>
            </a:r>
            <a:endParaRPr lang="en-US" b="1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61083"/>
            <a:ext cx="1985165" cy="198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81564" y="69490"/>
            <a:ext cx="6710785" cy="53446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" y="60252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84621443"/>
              </p:ext>
            </p:extLst>
          </p:nvPr>
        </p:nvGraphicFramePr>
        <p:xfrm>
          <a:off x="2320646" y="222195"/>
          <a:ext cx="6260905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7221" y="4650640"/>
            <a:ext cx="6647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Соответственно, 2-х кредитный курс равен 50 астрономическим часам, а 3-х кредитный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75 астрономическим часам.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Учебная нагрузка включает чтение, работу с видео- и аудио- материалом, выполнение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53917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1455" y="-2078"/>
            <a:ext cx="7482545" cy="684885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             Учебный план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833015"/>
            <a:ext cx="6710785" cy="580279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Учебный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предусматривает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теоре-тическое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практическое обучение, которое не только углубляет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умения в основной области изучения, но также расширяет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спектр ваших знаний.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этой целью, каждая ступень 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три компонента: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(1) обязательные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курсы по Библии и теологии,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курсы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специальности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(3) обязательные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курсы по общему образованию.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" y="60252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64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70" y="374900"/>
            <a:ext cx="8093366" cy="488656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Обязательные 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Библии и теологии обеспечивают основное библейское образование.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Курсы 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по специальности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выбор позволяют вам изучить то, что соответствует вашим индивидуальным интересам,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способностями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пониманию своего призвания.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урсы 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по общему образованию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помогут вам понять современный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каким законам 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то, 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нему относиться.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4842872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6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70" y="69490"/>
            <a:ext cx="8093366" cy="519197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ЕТС и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Global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расценивает общее образование как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один из аспектов,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который дополняет профессиональную, богословскую подготовку.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своей культуры и культуры других народов, а также умение общаться с людьми других культур являются жизненно необходимыми для эффективного служения в современном мире.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Общеобразовательная программа готовит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 служению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двумя способами: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1) помогает наблюдать и изучать обстановку в том реальном мире, в котором мы живем и служим;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2) помогает понимать и ценить каждого человека, живущего в этом сложном и культурно разнообразном мире.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4893749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16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70" y="69490"/>
            <a:ext cx="8093366" cy="48009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Общеобразовательные дисциплины можно разделить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четыре основные области знаний: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гуманитарные </a:t>
            </a:r>
            <a:r>
              <a:rPr lang="ru-RU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предметы и искусство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включая историю, культуру и философию;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языки </a:t>
            </a:r>
            <a:r>
              <a:rPr lang="ru-RU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коммуникацию (общение)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естественные науки и математику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и поведенческие науки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включая образование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социологию и психологию.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Писании  мы  читаем: «дай  наставление  мудрому, и  он  будет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мудрее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научи правдивого, и он приумножит знание» (Притчи 9:9).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заключается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роль ЕТС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Global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4870450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285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222195"/>
            <a:ext cx="7016195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СОСТАВЛЕН КУРС БАКАЛАВРИАТА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ETС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291130"/>
            <a:ext cx="6558079" cy="519197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	Компоненты курса.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ольшинство курсов содержат одинаковые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компоненты: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самостоятельного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Студенческий пакет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дополнительному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чтению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практическому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обучению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реферат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(эссе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" y="0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93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527605"/>
            <a:ext cx="6558079" cy="549738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	Учебник </a:t>
            </a: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для самостоятельного 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(IST): основной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учебник для каждого курса имеет название «Учебник для самостоятельного обучения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/>
                <a:ea typeface="Times New Roman"/>
              </a:rPr>
              <a:t>Он содержит текст для изучения нового материала, тесты для самоподготовки и задания к </a:t>
            </a:r>
            <a:r>
              <a:rPr lang="ru-RU" sz="2400" dirty="0" smtClean="0">
                <a:latin typeface="Times New Roman"/>
                <a:ea typeface="Times New Roman"/>
              </a:rPr>
              <a:t>урокам.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можете загрузить файл в компьютер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распечатать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личного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пользования в бумажном варианте.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Студенческий пакет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(SP): состоит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буклета, который содержит все инструкции для различных компонентов курса.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будет доступен для загрузки из списка ресурсов в самом курсе.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" y="69490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84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527605"/>
            <a:ext cx="6558079" cy="6108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	Задание </a:t>
            </a: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по дополнительному чтению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CRA): включает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одну или нескольких книг, которые необходимо прочитать при изучении курса.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может включать написание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рецензии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книгу.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по практическому 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обучению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(SLR):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задание требует от студента найти практическое применение изученного материала в своем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служении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задание может включать проповедование проповеди, проведение урока или консультирования и 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Реферат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(эссе):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 задании студент должен использовать материал, изученный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предмету, для написания письменной работы.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" y="69490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16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69490"/>
            <a:ext cx="8390540" cy="68488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Объем работы и сроки выполнения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680310"/>
            <a:ext cx="8390540" cy="47338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точное время, необходимое для завершения курса по каждому предмету, будет варьироваться от студента к студенту, по оценкам,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среднем студент будет тратить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40-45 часов на 1 кредит.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Так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большинство курсов ETС-GU будут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3-х кредитными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большинство студентов будут тратить 120-135 часов на изучение одного курса.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Чтобы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курс в течение одного месяца нужно потратить на занятия около четырех часов в день; а чтобы изучить тот же курс в течение двух месяцев – около двух часов в день.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4803345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80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680310"/>
            <a:ext cx="8390540" cy="13743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9" y="4722621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04893055"/>
              </p:ext>
            </p:extLst>
          </p:nvPr>
        </p:nvGraphicFramePr>
        <p:xfrm>
          <a:off x="448965" y="376040"/>
          <a:ext cx="8246069" cy="167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1671" y="2828835"/>
            <a:ext cx="8246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может изучать сразу несколько курсов, но независимо от того, сколько курсов он изучает, лимит 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в  6 </a:t>
            </a: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месяцев 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для каждого отдельного курса все </a:t>
            </a: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равно сохраняется.</a:t>
            </a:r>
          </a:p>
        </p:txBody>
      </p:sp>
    </p:spTree>
    <p:extLst>
      <p:ext uri="{BB962C8B-B14F-4D97-AF65-F5344CB8AC3E}">
        <p14:creationId xmlns:p14="http://schemas.microsoft.com/office/powerpoint/2010/main" val="134239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680310"/>
            <a:ext cx="7016195" cy="68488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EEECE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Цели урока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749245"/>
            <a:ext cx="7016195" cy="427574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Ознакомиться 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содержанием учебной программы 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и сроками обучения по программе 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бакалавра онлайн.</a:t>
            </a:r>
            <a:endParaRPr lang="en-US" b="1" dirty="0" smtClean="0">
              <a:solidFill>
                <a:srgbClr val="9B25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Развивать навыки самостоятельной работы и управления временем, личностные качества </a:t>
            </a:r>
            <a:endParaRPr lang="en-US" b="1" dirty="0" smtClean="0">
              <a:solidFill>
                <a:srgbClr val="9B25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уважение к своему труду и настойчивость в достижении 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целей</a:t>
            </a:r>
            <a:endParaRPr lang="en-US" b="1" dirty="0" smtClean="0">
              <a:solidFill>
                <a:srgbClr val="9B2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" y="17128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222195"/>
            <a:ext cx="7016195" cy="68488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урока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985720"/>
            <a:ext cx="6558080" cy="54973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Каждый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урок содержит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компоненты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помогут вам в изучении материала,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(1) введение, (2) цели и задачи, (3) план, (4) основная часть (изложение учебного материала),  (5) новые слова и термины, (6) подведение итогов, (7) практические задания, (8) вопросы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самопроверки,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(9) оценочное эссе, (10) проверка успеваемости по разделам (ПУР), (11) практическое задание по курсу,  (12) заключительный экзамен.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5" y="69490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410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222194"/>
            <a:ext cx="8390540" cy="503926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Каждый урок содержит введение, которое служит мостиком к новому материалу для изучения. Всегда читайте введение. Оно является важным компонентом урока.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и задачи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Цели урока состоят из 3 частей: теоретической (изучение новой информации, знакомство с терминами и понятиями), практической (выработка умений и навыков) и развивающей (выработка и усовершенствование личных качеств).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Начинайте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каждого урока с тщательного изучения его целей. Во-первых, определите ключевые понятия, представленные в целях, 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определите, что вы должны сделать для достижения каждой цели.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4803345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100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69490"/>
            <a:ext cx="8390540" cy="519197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План.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 дает картину урока в нескольких словах. Он содержит все основные темы, содержание которых раскрывается в подпунктах. Они служат подсказками для запоминания содержания уроков.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Цели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урока и его план дадут вам краткий обзор предмета, помогут сосредоточить внимание на самые важные моменты и очертят рамки изучаемого материала.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	Изложение учебного материала.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Содержание представляет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изучения.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Изучение материала будет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более эффективным, если 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изначально будете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иметь представление о том, что вам предстоит изучить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уроке (см. план урока).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Содержание - это суть урока. Следует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подчеркнуть, отметить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запоминания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выписать ключевые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моменты и важные высказывания автора.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4956050"/>
            <a:ext cx="1828495" cy="183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9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0"/>
            <a:ext cx="8390540" cy="534467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Новые слова и терминов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Значения слов помогают понять незнакомые слова, которые встречаются в уроках. Такие слова выделены в тексте звездочкой (*).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выписывать их в отдельную тетрадь.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	Подведение </a:t>
            </a:r>
            <a:r>
              <a:rPr lang="ru-RU" sz="2400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итогов урока.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Подведение итогов будет проводится в форме самостоятельных  ответов на вопросы по содержанию урока.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Вопросы: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(а) непосредственно связаны с ключевыми понятиями и взглядами, (б) обеспечивают обучение в форме вопроса, и (в) помогают определить ключевые понятия и взгляды, относящиеся к каждому разделу.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 основных понятиях и взглядах будет основываться заключительный экзамен. 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4" y="5008580"/>
            <a:ext cx="1828495" cy="183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924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0"/>
            <a:ext cx="8390540" cy="5414165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Практическое задание по уроку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Практическое задание по уроку направлено на закрепление пройденного материала, актуализацию его применения и выработку навыков устной и письменной речи.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2400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задание по предмету.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некоторые предметы будут включены практические задания по применению студентами изученных принципов в своей жизни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общине.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результатам практики сдается отчет.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400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на самопроверку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 окончании работы с материалом урока, ответьте на вопросы для самопроверки, которые помогут вам лучше усвоить урок. После самопроверки сверьте свои ответы с ответами, которые даны в Студенческом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пакете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Ответы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оцениваются,  но  могут     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дублироваться на экзамене по предмету.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8" y="4845451"/>
            <a:ext cx="1936851" cy="194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7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69490"/>
            <a:ext cx="8390540" cy="320680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Реферат</a:t>
            </a:r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ценочное эссе).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Некоторые задания включают в себя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письменные работы.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помогут вам проанализировать содержание урока по каждой из целей. При написании эссе вы будете размышлять над каждой из них.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задание поможет вам обобщить ключевые моменты урока.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Объем работы 200-250 слов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(1стр.) краткого изложения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6360935"/>
              </p:ext>
            </p:extLst>
          </p:nvPr>
        </p:nvGraphicFramePr>
        <p:xfrm>
          <a:off x="296260" y="3123590"/>
          <a:ext cx="8704185" cy="19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5175695"/>
            <a:ext cx="1607498" cy="161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991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0"/>
            <a:ext cx="8390540" cy="541416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Таким образом,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изучении большинства уроков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вам нужно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новый материал, ответить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вопросы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теме,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выписать значения новых слов и терминов,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прочитать тексты для дополнительного чтения, сделать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тест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самопроверку и выполнить задание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выполнении работы обратите внимание на инструкции к заданиям и постарайтесь четко следовать им.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при выполнении заданий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 будете не просто воспроизводить информацию, но и выражать свое личное  мнение.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8" y="5152855"/>
            <a:ext cx="1635407" cy="164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73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222195"/>
            <a:ext cx="8390540" cy="541416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успеваемости по разделам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(ПУР). После каждого раздела происходит промежуточная проверка знаний. Задания содержатся в Студенческом пакете.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8" y="4845451"/>
            <a:ext cx="1936851" cy="194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82978431"/>
              </p:ext>
            </p:extLst>
          </p:nvPr>
        </p:nvGraphicFramePr>
        <p:xfrm>
          <a:off x="448965" y="2207360"/>
          <a:ext cx="8398775" cy="229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99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0"/>
            <a:ext cx="8390540" cy="5414165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Итоговый экзамен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После того, как Вы  выполнили и отправили все необходимые работы и их проверили, Вы можете подавать заявку на то, 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вашему экзаменационному наблюдателю выслали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Ваш итоговый экзамен.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Экзамен будет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состоять из двух частей – листа вопросов и листа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ответов (известного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Scantron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Scantron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позволяет выполнять компьютерную проверку ответов с высокой точностью.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Исчерпывающие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инструкции по заполнению листа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Scantron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приведены в самом листе. И лист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вопросов,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Scantron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НЕОБХОДИМО вернуть экзаменационному наблюдателю, который отправит их в ETС для обработки.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8" y="5217351"/>
            <a:ext cx="1635407" cy="164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4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69490"/>
            <a:ext cx="8390540" cy="290139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Экзаменационный наблюдатель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экзамен вы должны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сдавать только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присутствии своего экзаменационного наблюдателя, которого предварительно должны утвердить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ЕТС.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	Итоговая 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Вашу итоговую оценку по курсу вам сообщат по электронной почте.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9" y="4803345"/>
            <a:ext cx="1788112" cy="179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964" y="2970885"/>
            <a:ext cx="840318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Регистрироваться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следующий курс можно и до того, как Вы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получите сообщение об итоговой оценке за предыдущий предмет.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22195"/>
            <a:ext cx="6566315" cy="61082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План урока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972574"/>
            <a:ext cx="8551479" cy="538251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1. Введение 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«Дай [наставление] мудрому, и он будет еще мудрее; научи правдивого, и он приумножит знание» (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Прит.9:9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    2. Цель ЕТС по программе бакалавра онлайн</a:t>
            </a: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    3. Содержание 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программы бакалавра онлайн. Краткий обзор 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предметов.</a:t>
            </a:r>
          </a:p>
          <a:p>
            <a:pPr marL="0" indent="0"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    4. Как составлен курс бакалавра онлайн.</a:t>
            </a: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Компоненты курса</a:t>
            </a:r>
          </a:p>
          <a:p>
            <a:pPr lvl="2">
              <a:buFont typeface="Wingdings" pitchFamily="2" charset="2"/>
              <a:buChar char="ü"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Объем работы, сроки выполнения.</a:t>
            </a:r>
          </a:p>
          <a:p>
            <a:pPr lvl="2">
              <a:buFont typeface="Wingdings" pitchFamily="2" charset="2"/>
              <a:buChar char="ü"/>
            </a:pP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Структура урока</a:t>
            </a: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   5. Организация 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рабочего процесса для успешного обучения по дистанционной программе.</a:t>
            </a:r>
          </a:p>
          <a:p>
            <a:pPr marL="0" indent="0"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   6. Управление 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временем.</a:t>
            </a:r>
          </a:p>
          <a:p>
            <a:pPr marL="0" indent="0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6000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80680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100616"/>
            <a:ext cx="7177135" cy="68488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Организация учебного процесса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833014"/>
            <a:ext cx="6719020" cy="58027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 МЕТОДИКА ОБУЧЕНИЯ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    Целевое 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обучение.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дистанционного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(онлайн) обучения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основаны на целевом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Цели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направляют, объединяют и связывают концепции, содержание и оценку курса.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Цель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каждого курса определенным образом имеет отношение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программы.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 также связано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целями урока.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Оценка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знаний студентов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исходя из целей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курса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Инструменты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оценивания включают в себя учебные вопросы, эссе вопросы,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практические задания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тесты. 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5" y="69490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6892" y="250816"/>
            <a:ext cx="6817108" cy="6566315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Учитель-в-книге.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определению, курс преподает невидимый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преподаватель-в-книге, или в нашем случае учитель-в-компьютере.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осуществляется так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чтобы свести к минимуму любые проблемы, которые могут привести вас к непониманию того,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 этот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«учитель» хочет, чтобы вы знали или умели делать.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Уроки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представлены таким образом, чтобы обеспечить вас той же информацией и указаниями, которые 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получали бы,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занимаясь в классе.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Преподаватели нашей семинарии стараются представлять материал в 3 видах: в виде текста, слайдов, и видео уроков.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5" y="69490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7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ata\Desktop\Fotolia_28463420_Subscription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75" y="-20384"/>
            <a:ext cx="6260905" cy="41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2866" y="3581705"/>
            <a:ext cx="6475521" cy="30541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получение диплома не будет окончанием вашей учебы. В действительности,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начало вашего пути.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Для нас важно, чтобы полученные во время обучения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вам лучше воспринимать, обрабатывать и применять новую информацию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09" y="985720"/>
            <a:ext cx="1445371" cy="145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7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10" y="0"/>
            <a:ext cx="8856890" cy="68488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обучения онлайн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545341"/>
            <a:ext cx="8390540" cy="458115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Студенты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хотят учиться на онлайн программе по многим причинам, одной из наиболее распространенных причин является удобство. Вероятно, у вас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много семейных, рабочих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 обязанностей.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Поэтому для вас баланс между учебой и личной жизнью является тем фактором, которым вы не можете пренебречь.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Одним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главных достоинств онлайн программ является то, что вы можете заниматься по своему собственному графику,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могут начинаться и в 11 часов вечера, и в 5 часов утра, а продолжатся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обеденный перерыв.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5117501"/>
            <a:ext cx="167579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4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230940"/>
            <a:ext cx="8390540" cy="4886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Но чтобы быть успешным студентом этой программы, от вас, как ни в какой другой программе требуется 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самодисциплина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сильная мотивация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Не каждый студент может успешно завершить дистанционный курс.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хорошо учиться, студенту дистанционного обучения полезно поставить перед собой свои 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личные цели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например, закончить обучение за 3-5 лет. Примером краткосрочной цели может быть завершение изучения предмета за полгода.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5117501"/>
            <a:ext cx="167579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2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230940"/>
            <a:ext cx="8390540" cy="56413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Вам необходимо установить регулярные часы учёбы. В противном случае, вас будет подстерегать опасность откладывать занятия, в результате чего курс так и не будет завершен.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Повторение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материала в процессе обсуждения позволяет запоминать    информацию и применять её на практике. Вопросы, задаваемые к тексту, также является хорошим инструментом для запоминания материала.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Полезные учебные умения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залогом успешного обучения на многие годы. 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усвоенный способ выполнения действий с помощью знаний и навыков. 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Навыки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автоматизированные действия, которые выработались в результате упражнения знаний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5132312"/>
            <a:ext cx="167579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230940"/>
            <a:ext cx="8390540" cy="4886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Следующие подсказки могут помочь </a:t>
            </a:r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развитии навыков успешного </a:t>
            </a:r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Установите  расписание  своих  занятий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которому  вы  сможете следовать. Напишите по пунктам план на месяц. Будьте реалистами – не включайте в него то, что вы не сможете выполнить и за год. Однако не надо бояться ставить перед собой серьезные задачи. Расписание должно быть реально выполнимым, иначе у вас возникнут проблемы.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9" y="4956050"/>
            <a:ext cx="1836725" cy="184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6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230940"/>
            <a:ext cx="8390540" cy="4886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Выберите часы для учебы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Пусть занятия станут частью вашего режима дня. Например, каждый будний день время с 19.00 по 21.00 вы посвящаете учёбе. Старайтесь не нарушать установленный график. Не доводите ситуацию до абсурда: не откладывайте всё на последний момент! Вряд ли можно выполнить задание на высокую оценку, когда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тебя много дел и ты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знаешь, за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браться в первую очередь.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Подробно об этом см. в разделе «Управление временем».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9" y="4956050"/>
            <a:ext cx="1836725" cy="184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6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69490"/>
            <a:ext cx="8390540" cy="51832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Регулярное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рабочее место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психологически настроиться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учёбу. У разных людей свое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 о идеальном месте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учебы. Одни любят, когда в комнате тишина, другие, наоборот, в тишине не могут сконцентрироваться. Но в любом случае рабочее место должно быть хорошо освещено, и ничего не должно отвлекать человека от занятий.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Запомните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Вы сможете намного больше сделать за 30 минут, если вас не отвлекают, чем за час, если вас отвлекают. Если постоянно отвлекают дома, попробуйте заниматься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библиотеке или в офисе после работы.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Запланируйте свои занятия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тихом мете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тогда ваши шансы на успешное окончание курса увеличатся, а время, затраченное на учебу, уменьшится. 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5172859"/>
            <a:ext cx="1679756" cy="168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9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222195"/>
            <a:ext cx="8390540" cy="51832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Найдите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свой стиль обучения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Определите, каким образом вы лучше всего усваиваете знания. Кто-то лучше запоминает, когда видит написанный материал, – он визуализирует информацию. Кому-то проще воспринимать на слух – он слушает аудиозаписи.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Занимайтесь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кем-то вместе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Организуйте группу по интересам.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коллектива в том, что вы можете мотивировать друг друга и помогать тем, кто не до конца разобрался с материалом. Чтобы учиться лучше, важно помнить, что делу время, а потехе час!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5172859"/>
            <a:ext cx="1679756" cy="168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5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6" y="69491"/>
            <a:ext cx="5039264" cy="4694344"/>
          </a:xfrm>
        </p:spPr>
      </p:pic>
      <p:sp>
        <p:nvSpPr>
          <p:cNvPr id="5" name="Прямоугольник 4"/>
          <p:cNvSpPr/>
          <p:nvPr/>
        </p:nvSpPr>
        <p:spPr>
          <a:xfrm>
            <a:off x="5488230" y="985720"/>
            <a:ext cx="33549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«Дай [наставление] мудрому, и он будет еще мудрее; научи правдивого, и он приумножит знание» (Прит.9:9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4870450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583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09" y="29798"/>
            <a:ext cx="7177135" cy="68488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Управление временем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958140"/>
            <a:ext cx="7015280" cy="580279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30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000" b="1" dirty="0" smtClean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это дар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от Бога: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5" y="69490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80" y="971286"/>
            <a:ext cx="4852937" cy="349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1424" y="4497935"/>
            <a:ext cx="67190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Итак, смотрите,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поступайте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осторожно, не как неразумные, но 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мудрые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дорожа временем,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потому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дни лукавы. Итак, не будьте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нерассудительны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но познавайте, что есть воля Божия» (Еф.5:15-17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09" y="29798"/>
            <a:ext cx="7177135" cy="68488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Управление временем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693130"/>
            <a:ext cx="6566315" cy="610820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Писание с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первых страниц задает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точку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отсчета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времени – «в начале».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Весь мир, что нас окружает создан Творцом за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неделю и Бог устанавливает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единицу измерения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день (сутки).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В сутках 24 часа. Это дар от Бога, который мы можем использовать с пользой или провести в бесполезных занятиях.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Время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нужно использовать плодотворно, просить у Бога помощи в распоряжении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им.     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Важно планировать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свое время, потому что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иначе кто-то другой может сделает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это за вас!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Попробуем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для начала диагностировать есть ли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 распоряжением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временем.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 этом могут рассказать следующие симптомы.</a:t>
            </a:r>
            <a:endParaRPr lang="ru-RU" sz="2600" b="1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5" y="69490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4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09" y="29798"/>
            <a:ext cx="7177135" cy="68488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Симптомы неорганизованности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833015"/>
            <a:ext cx="6719020" cy="580279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беспорядок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письменном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столе;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многочисленные забытые встречи, звонки;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пропущенные сроки выполнения работ;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ненаписанные письма;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неудовлетворенности учебой,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самооценки;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нечастое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переживание моментов близости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Богом;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растрата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сил на дела, которые не приносят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результатов (например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пустые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мечтания или жалость к себе).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5" y="69490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1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222195"/>
            <a:ext cx="7177135" cy="6848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Законы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попусту потраченного времени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1425" y="1291962"/>
            <a:ext cx="671901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Потакать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своим слабостям.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Находится под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влиянием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людей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которые манипулируют нами.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Тратить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время на то, чтобы просто угодить другим.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Не отделяем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главное от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второстепенного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 Не ставим перед собой конкретных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сроков для выполнения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  Стремимся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сделать все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сразу.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7. Не делегируем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полномочия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" y="48585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1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5525" y="985720"/>
            <a:ext cx="3664920" cy="68488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10" y="103817"/>
            <a:ext cx="2879665" cy="317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4980" y="2360065"/>
            <a:ext cx="67190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4694" y="527605"/>
            <a:ext cx="67723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практике неорганизованность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выглядит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следующим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мы  решаем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написать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реферат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своем 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расписании, настраиваемся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на учебу…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                 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вдруг приходит сообщение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Фейсбуке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В контакте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Мы отвлекаемся на звук, открываем письмо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и, считая, что так должен поступать вежливый человек,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начинаем писать ответ.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Начинается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переписка.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результате 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в светской беседе или обсуждении вопроса, который впоследствии можно было решить минутным телефонным звонком,  реферат не написан, а время выделенное на учебу потрачено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" y="48585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82013"/>
            <a:ext cx="65617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нам нужно было поступить? Вариантов много: закрыть вкладки социальных сетей, установить статус, что вы заняты, перезвонить попозже и т.д.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Организованности нужно и можно учиться. Вот несколько рекомендаций.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10" y="0"/>
            <a:ext cx="8856890" cy="68488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организации времени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680310"/>
            <a:ext cx="8390540" cy="48865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Знать свои ритмы максимальной эффективности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(дневные, недельные, годовые), в это время делать трудные задачи.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того чтобы овладеть навыками успешного управления временем, сначала выберете время суток, когда вы будете заниматься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Учитывайте, когда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плохо сосредотачиваетесь: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и после обеда;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занятий спортом;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сном.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Вы выберете подходящее время, впишите в свой график дня несколько часов занятий. Относитесь к этому ответственно, и не позволяйте себе лениться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 время, когда вы запланировали.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5176838"/>
            <a:ext cx="167579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0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222195"/>
            <a:ext cx="8390540" cy="503926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Выбрать правильные критерии 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для определения эффективности своего обучения, знать 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сильные и слабые стороны,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необходимо,  чтобы правильно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свое время (определять разницу между обязательными делами (обязан сделать) и необязательными (хотел бы сделать). Где наши приоритеты, там и будет наше время.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Распределить 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так, чтобы сконцентрировать внутренние силы и компенсировать свои слабости.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	Составлять 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расписание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времени на день, неделю, месяц с расчетом своих возможностей, ограничений и приоритетов.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5176838"/>
            <a:ext cx="167579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5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9898" y="374900"/>
            <a:ext cx="5802790" cy="2901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Нужно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быть мудрыми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данном вопросе,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 есть ставить посильную задачу по количеству дел.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Например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для изучения 3-х кредитного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курса потребуется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3-6 часов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занятий в неделю на протяжении 26 недель.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inna\Desktop\raspic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" y="212207"/>
            <a:ext cx="3146706" cy="23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089" y="2818180"/>
            <a:ext cx="888735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расписание на этот период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 дальнейшем старайтесь его придерживаться.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Могут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происходить неожиданные перерывы, но не позволяйте им срывать ваши планы. Старательно работайте над всеми задачами.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Помните, что расписание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не закон, а инструмент, который направляет и помогает.</a:t>
            </a:r>
          </a:p>
        </p:txBody>
      </p:sp>
    </p:spTree>
    <p:extLst>
      <p:ext uri="{BB962C8B-B14F-4D97-AF65-F5344CB8AC3E}">
        <p14:creationId xmlns:p14="http://schemas.microsoft.com/office/powerpoint/2010/main" val="1441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290277"/>
            <a:ext cx="8390540" cy="51238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Можно составлять 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список заданий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день. 	Записывайте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нужно сделать каждый день недели. Определите, что должно быть выполнено первым, вторым и т.д.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приоритетов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качеством хорошего управления, которое позволяет управлять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всеми задачами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выполнять их соответствующим образом. Вы удивитесь, сколько задач вы сможете выполнить.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календарь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 школьный дневник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записи выполнения своих заданий.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b="1" dirty="0" smtClean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установите </a:t>
            </a:r>
            <a:r>
              <a:rPr lang="ru-RU" b="1" dirty="0">
                <a:solidFill>
                  <a:srgbClr val="9B2505"/>
                </a:solidFill>
                <a:latin typeface="Times New Roman" pitchFamily="18" charset="0"/>
                <a:cs typeface="Times New Roman" pitchFamily="18" charset="0"/>
              </a:rPr>
              <a:t>даты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выполнения заданий. Старайтесь ничего не откладывать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5176838"/>
            <a:ext cx="167579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4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374900"/>
            <a:ext cx="8398774" cy="4886560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Мы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уверенны, что наши студенты мудрые люди, которые стремятся к знаниям, чтобы с их помощью нести в мир Благую Весть и расширять границы Царства Божьего.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хотим помочь Вам в этом, вооружить вас необходимыми знаниями, умениями,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навыками.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протяжении четырех лет вы будете изучать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разные предметы,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каждый из которых будет являться новой гранью, позволяющей вам взглянуть на Слово Божье глубже и приумножить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ваши знания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4842872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629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290277"/>
            <a:ext cx="8390540" cy="51238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вы часто что-то откладывайте, подумайте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почему 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делаете.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Из-за страха или из-за того, что некоторые задания кажутся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скучными или очень тяжелыми. Подумав, 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можете намеренно изменить своё отношение к некоторым вещам, это поможет вам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только в учебе, но и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расстраиваетесь из-за помех, вы будете часто встречаться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ними.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Работайте так, чтобы они не влияли на то, что вы делаете, и не раздражали вас.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Методика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управления временем включает составление расписания, установление приоритетов и развитие хороших учебных навыков.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5176838"/>
            <a:ext cx="167579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0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8912" y="62233"/>
            <a:ext cx="7177135" cy="68488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028" y="680310"/>
            <a:ext cx="67190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Arial"/>
              </a:rPr>
              <a:t>1. Изучение нового материала:</a:t>
            </a:r>
            <a:endParaRPr lang="ru-RU" sz="2800" dirty="0">
              <a:latin typeface="Times New Roman"/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Arial"/>
              </a:rPr>
              <a:t>      </a:t>
            </a:r>
            <a:r>
              <a:rPr lang="ru-RU" sz="2800" dirty="0" smtClean="0">
                <a:latin typeface="Times New Roman"/>
                <a:ea typeface="Calibri"/>
                <a:cs typeface="Arial"/>
              </a:rPr>
              <a:t>1.1</a:t>
            </a:r>
            <a:r>
              <a:rPr lang="ru-RU" sz="2800" dirty="0">
                <a:latin typeface="Times New Roman"/>
                <a:ea typeface="Calibri"/>
                <a:cs typeface="Arial"/>
              </a:rPr>
              <a:t>.  Прочтите Урок 2 «Учебника для самостоятельного обучения».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Arial"/>
              </a:rPr>
              <a:t>      </a:t>
            </a:r>
            <a:r>
              <a:rPr lang="ru-RU" sz="2800" dirty="0" smtClean="0">
                <a:latin typeface="Times New Roman"/>
                <a:ea typeface="Calibri"/>
                <a:cs typeface="Arial"/>
              </a:rPr>
              <a:t>1.2</a:t>
            </a:r>
            <a:r>
              <a:rPr lang="ru-RU" sz="2800" dirty="0">
                <a:latin typeface="Times New Roman"/>
                <a:ea typeface="Calibri"/>
                <a:cs typeface="Arial"/>
              </a:rPr>
              <a:t>. Ознакомьтесь с содержанием «Студенческого пакета», в котором находятся инструкции по предмету Ориентация.</a:t>
            </a: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Arial"/>
              </a:rPr>
              <a:t>2</a:t>
            </a:r>
            <a:r>
              <a:rPr lang="ru-RU" sz="2800" b="1" dirty="0">
                <a:latin typeface="Times New Roman"/>
                <a:ea typeface="Calibri"/>
                <a:cs typeface="Arial"/>
              </a:rPr>
              <a:t>. Самоконтроль.</a:t>
            </a:r>
            <a:r>
              <a:rPr lang="ru-RU" sz="2800" dirty="0">
                <a:latin typeface="Times New Roman"/>
                <a:ea typeface="Calibri"/>
                <a:cs typeface="Arial"/>
              </a:rPr>
              <a:t> Выполните  тест  по самопроверке. Важно! Ответы помещены в Студенческом пакете, </a:t>
            </a:r>
            <a:r>
              <a:rPr lang="ru-RU" sz="2800" i="1" dirty="0">
                <a:latin typeface="Times New Roman"/>
                <a:ea typeface="Calibri"/>
                <a:cs typeface="Arial"/>
              </a:rPr>
              <a:t>правильные Ответы смотрите только после завершения самопроверки.</a:t>
            </a:r>
            <a:endParaRPr lang="ru-RU" sz="2800" dirty="0">
              <a:effectLst/>
              <a:latin typeface="Times New Roman"/>
              <a:ea typeface="Calibri"/>
              <a:cs typeface="Arial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" y="48585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027" y="222195"/>
            <a:ext cx="671901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Arial"/>
              </a:rPr>
              <a:t>3</a:t>
            </a:r>
            <a:r>
              <a:rPr lang="ru-RU" sz="2800" b="1" dirty="0">
                <a:latin typeface="Times New Roman"/>
                <a:ea typeface="Calibri"/>
                <a:cs typeface="Arial"/>
              </a:rPr>
              <a:t>. Письменное </a:t>
            </a:r>
            <a:r>
              <a:rPr lang="ru-RU" sz="2800" b="1" dirty="0" smtClean="0">
                <a:latin typeface="Times New Roman"/>
                <a:ea typeface="Calibri"/>
                <a:cs typeface="Arial"/>
              </a:rPr>
              <a:t>задание</a:t>
            </a:r>
            <a:r>
              <a:rPr lang="en-US" sz="2800" dirty="0" smtClean="0">
                <a:latin typeface="Times New Roman"/>
                <a:ea typeface="Calibri"/>
                <a:cs typeface="Arial"/>
              </a:rPr>
              <a:t>. </a:t>
            </a:r>
            <a:r>
              <a:rPr lang="ru-RU" sz="2800" dirty="0" smtClean="0">
                <a:latin typeface="Times New Roman"/>
                <a:ea typeface="Calibri"/>
                <a:cs typeface="Arial"/>
              </a:rPr>
              <a:t>Составьте </a:t>
            </a:r>
            <a:r>
              <a:rPr lang="ru-RU" sz="2800" dirty="0">
                <a:latin typeface="Times New Roman"/>
                <a:ea typeface="Calibri"/>
                <a:cs typeface="Arial"/>
              </a:rPr>
              <a:t>в свободной форме (список, таблица) расписание своих дел на неделю. Включите в него повседневные дела, молитву, служения, хобби, время на спорт, принятие пищи и т.д. </a:t>
            </a: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Arial"/>
              </a:rPr>
              <a:t>4. Дополнительное </a:t>
            </a:r>
            <a:r>
              <a:rPr lang="ru-RU" sz="2800" b="1" dirty="0">
                <a:latin typeface="Times New Roman"/>
                <a:ea typeface="Calibri"/>
                <a:cs typeface="Arial"/>
              </a:rPr>
              <a:t>чтение:</a:t>
            </a:r>
            <a:r>
              <a:rPr lang="ru-RU" sz="2800" dirty="0">
                <a:latin typeface="Times New Roman"/>
                <a:ea typeface="Calibri"/>
                <a:cs typeface="Arial"/>
              </a:rPr>
              <a:t> Ознакомьтесь с Приложением 1 «Перечень предметов» Приложением 2 «Академический каталог». 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Arial"/>
              </a:rPr>
              <a:t>5. Задание по дополнительному чтению:</a:t>
            </a:r>
            <a:r>
              <a:rPr lang="ru-RU" sz="2800" dirty="0">
                <a:latin typeface="Times New Roman"/>
                <a:ea typeface="Calibri"/>
                <a:cs typeface="Arial"/>
              </a:rPr>
              <a:t> Составьте в свободной форме расписание прохождения программы бакалавра онлайн </a:t>
            </a:r>
            <a:r>
              <a:rPr lang="ru-RU" sz="2800" dirty="0" err="1">
                <a:latin typeface="Times New Roman"/>
                <a:ea typeface="Calibri"/>
                <a:cs typeface="Arial"/>
              </a:rPr>
              <a:t>попредметно</a:t>
            </a:r>
            <a:r>
              <a:rPr lang="ru-RU" sz="2800" dirty="0">
                <a:latin typeface="Times New Roman"/>
                <a:ea typeface="Calibri"/>
                <a:cs typeface="Arial"/>
              </a:rPr>
              <a:t>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" y="48585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5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027" y="222195"/>
            <a:ext cx="671901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   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расписании укажите порядок прохождения предметов и сколько времени вы планируете на каждый предмет.  </a:t>
            </a:r>
          </a:p>
          <a:p>
            <a:pPr lvl="0" algn="just"/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" y="48585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2665475"/>
            <a:ext cx="8398774" cy="229057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0503260"/>
              </p:ext>
            </p:extLst>
          </p:nvPr>
        </p:nvGraphicFramePr>
        <p:xfrm>
          <a:off x="45772" y="222195"/>
          <a:ext cx="4275740" cy="503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21" y="3992040"/>
            <a:ext cx="1895874" cy="1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Nata\Desktop\o-SCHOOL-PRAYER-UNITED-STATES-faceboo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5" y="985720"/>
            <a:ext cx="4275740" cy="28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3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374900"/>
            <a:ext cx="8398774" cy="488656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втором занятии мы хотим ознакомить вас с нашими целями,  видением и предметами, которые вы будете изучать. А также постараемся дать рекомендации, которые помогут вам организовать рабочий процесс.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4842872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60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1455" y="-2078"/>
            <a:ext cx="7482545" cy="684885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Цели ЕТС по программе бакалавра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680310"/>
            <a:ext cx="6871725" cy="617768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целью обучения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ЕТС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бакалавров является подготовка и обучение пасторов, евангелистов,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миссионеров,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христианских работников, преподавателей и богословов для помощи церковным организациям и союзам церквей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разных стран.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Учебная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программа отвечает самым высоким академическим требованиям и направлена на обеспечение как академической, так и практической подготовки студентов.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Хотя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наши двери открыты для всех евангельских верующих, в нашей учебной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программе используется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пятидесятни-ческий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подход к богословию и церковному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служению.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" y="60252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79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1455" y="-2078"/>
            <a:ext cx="7482545" cy="684885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        Содержание программы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833015"/>
            <a:ext cx="6710785" cy="580279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Изучение библейских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предметов - 39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кредитов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Теоретическое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Богословие - 21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кредит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богословие - 12 кредитов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Миссиология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- 9 кредитов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дисциплины - 26 кредитов,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церкви - 6 кредитов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Английский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 греческие языки - 15 кредитов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____________________________________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              ИТОГО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128 кредитов*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" y="60252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7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1206</Words>
  <Application>Microsoft Office PowerPoint</Application>
  <PresentationFormat>Экран (4:3)</PresentationFormat>
  <Paragraphs>224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Office Theme</vt:lpstr>
      <vt:lpstr>Урок 2. Описание учебной программы, организация обучения, виды заданий</vt:lpstr>
      <vt:lpstr>Цели урока</vt:lpstr>
      <vt:lpstr>      План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  Цели ЕТС по программе бакалавра</vt:lpstr>
      <vt:lpstr>            Содержание программы</vt:lpstr>
      <vt:lpstr>Презентация PowerPoint</vt:lpstr>
      <vt:lpstr>                 Учебный план</vt:lpstr>
      <vt:lpstr>Презентация PowerPoint</vt:lpstr>
      <vt:lpstr>Презентация PowerPoint</vt:lpstr>
      <vt:lpstr>Презентация PowerPoint</vt:lpstr>
      <vt:lpstr>КАК СОСТАВЛЕН КУРС БАКАЛАВРИАТА ETС</vt:lpstr>
      <vt:lpstr>Презентация PowerPoint</vt:lpstr>
      <vt:lpstr>Презентация PowerPoint</vt:lpstr>
      <vt:lpstr>Объем работы и сроки выполнения</vt:lpstr>
      <vt:lpstr>Презентация PowerPoint</vt:lpstr>
      <vt:lpstr>Структура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Организация учебного процесса</vt:lpstr>
      <vt:lpstr>Презентация PowerPoint</vt:lpstr>
      <vt:lpstr>Презентация PowerPoint</vt:lpstr>
      <vt:lpstr>Особенности обучения онлайн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временем</vt:lpstr>
      <vt:lpstr>Управление временем</vt:lpstr>
      <vt:lpstr>  Симптомы неорганизованности</vt:lpstr>
      <vt:lpstr>  Законы  попусту потраченного времени</vt:lpstr>
      <vt:lpstr>  </vt:lpstr>
      <vt:lpstr>Презентация PowerPoint</vt:lpstr>
      <vt:lpstr>Принципы организации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  Домашнее задание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90</cp:revision>
  <dcterms:created xsi:type="dcterms:W3CDTF">2013-08-21T19:17:07Z</dcterms:created>
  <dcterms:modified xsi:type="dcterms:W3CDTF">2016-08-14T23:04:18Z</dcterms:modified>
</cp:coreProperties>
</file>