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39" r:id="rId7"/>
    <p:sldMasterId id="2147483752" r:id="rId8"/>
  </p:sldMasterIdLst>
  <p:sldIdLst>
    <p:sldId id="256" r:id="rId9"/>
    <p:sldId id="257" r:id="rId10"/>
    <p:sldId id="259" r:id="rId11"/>
    <p:sldId id="260" r:id="rId12"/>
    <p:sldId id="261" r:id="rId13"/>
    <p:sldId id="263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8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25" r:id="rId31"/>
    <p:sldId id="278" r:id="rId32"/>
    <p:sldId id="279" r:id="rId33"/>
    <p:sldId id="289" r:id="rId34"/>
    <p:sldId id="280" r:id="rId35"/>
    <p:sldId id="281" r:id="rId36"/>
    <p:sldId id="282" r:id="rId37"/>
    <p:sldId id="283" r:id="rId38"/>
    <p:sldId id="285" r:id="rId39"/>
    <p:sldId id="286" r:id="rId40"/>
    <p:sldId id="326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303" r:id="rId50"/>
    <p:sldId id="304" r:id="rId51"/>
    <p:sldId id="308" r:id="rId52"/>
    <p:sldId id="309" r:id="rId53"/>
    <p:sldId id="306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8" r:id="rId62"/>
    <p:sldId id="319" r:id="rId63"/>
    <p:sldId id="320" r:id="rId64"/>
    <p:sldId id="321" r:id="rId65"/>
    <p:sldId id="322" r:id="rId66"/>
    <p:sldId id="317" r:id="rId67"/>
    <p:sldId id="323" r:id="rId68"/>
    <p:sldId id="32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8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0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9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14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6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25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77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4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0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10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55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48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1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21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09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84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8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58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67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9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08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92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91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85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63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61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77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25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52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38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5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74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4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3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52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289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15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73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8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8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1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71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22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710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4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131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07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76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067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7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006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38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21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203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3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462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34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004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286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0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54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98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494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52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272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78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99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802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81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3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183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95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077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92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32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5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9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2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2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7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497935"/>
            <a:ext cx="7772400" cy="8592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 справочной  литературы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навыки ее использования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Урок 5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707665"/>
            <a:ext cx="7772400" cy="8592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Словари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4" y="2512770"/>
            <a:ext cx="7635251" cy="42757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Они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дают определение понятий и терминов, сообщает краткие сведения о событиях, географических объектах, животных и растениях, персоналиях, раскрывает значение новых слов и дают информацию о написании и произношении слов.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Nata\Desktop\file4-v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4" y="69490"/>
            <a:ext cx="7635251" cy="2338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6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4579" y="5184345"/>
            <a:ext cx="7635251" cy="19095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словарях расположены в алфавитном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порядке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2" name="Picture 2" descr="C:\Users\Nata\Desktop\03labgmkr1324990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-1"/>
            <a:ext cx="7635250" cy="55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69490"/>
            <a:ext cx="7635251" cy="30541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мы ищем материал по первым двум буквам, затем по третьей букве, и по четвертой. Бывает так, что в нескольких словах одинаковые три буквы.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этом случае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ищем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материал по алфавиту 4 буквы.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НАПРИМЕР,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• КАДРЫ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• КАДУ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• КАДЫК и т.д.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Это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особенно важно, когда мы имеем дело с большим словарем, который состоит из нескольких томов и около 160000 словарных статей.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1" cy="30541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бывают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языковыми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энциклопедическими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существуют справочная литература смешанного типа, в которых подается информация разного вида в одном издании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Форма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организации справочной литературы также 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отличаться.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Например, иногда алфавитный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может быть обратным или информация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объединяется вокруг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ключевого слова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1" cy="6413610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Языковые словари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1200"/>
              </a:spcBef>
              <a:buNone/>
            </a:pP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Объектом 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описания являются языковые 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единицы (орфографические,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орфоэпические,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антонимов, синонимов, 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фразеологические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англо-русский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иностранных слов и др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6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языковых словарях на заглавном слове, которое стоит в основной форме, ставится ударение.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существительных через запятую приводится окончание родительного падежа, род.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прилагательных через запятую дается окончание женского и среднего рода.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квадратных скобках – приводится слово языка- источника, если слово имеет иностранное происхождение.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1" cy="305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 иностранных слов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В него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включены слова, которые обычный человек должен знать, понимать их значение, уметь использовать в устной и письменной речи.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словарях дается толкование слова, т.е. те значения, в которых иностранное слово функционирует в русском языке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БРЕЙН-ДРЕ´ЙН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[англ.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brain-drain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мозг +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drain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дренаж; утечка] – «утечка мозгов», отток ученых, специалистов, деятелей культуры из стран с относительно более низким уровнем жизни в страны с более высоким; переманивание специалистов за границу. Ср.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фейм-дрейн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1" cy="30541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МЕ´РФИ ЗАКО´НЫ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[англ., имя собств.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Murphy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] — шутл. общее название шутливых «законов» и «принципов» в об­щественной, литературной, научной, экономической жизни. Существует несколько «законов М.»: 1) всякое дело займет больше времени, чем мы думаем; 2) если что-то должно нас подвести, то подведет; 3) выпущенный из рук предмет всегда упадет туда, где он может нанести наи­больший вред; 4) если вам кажется, что ситуация улучша­ется, значит вы чего-то не заметили; 5) если какая-нибудь неприятность может случиться, она случается и т.п. См. Паркинсона законы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69490"/>
            <a:ext cx="7635251" cy="305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Орфографический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Орфографический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содержит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перечень слов в их нормативном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написании.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БАКАЛАВР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-а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БАКАЛАВРИАТ, -а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БАКАЛАВРСКИЙ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БАКАЛАВРСТВО, -а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482545" cy="305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Орфоэпический словарь 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Орфоэпический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словарь, содержащий слова в их нормативном литературном произношении.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Так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 русском языке правил ударения не существует, при встрече с незнакомым словом остаётся руководствоваться данными из орфоэпических словарей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512770"/>
            <a:ext cx="8551480" cy="3918803"/>
          </a:xfrm>
        </p:spPr>
        <p:txBody>
          <a:bodyPr/>
          <a:lstStyle/>
          <a:p>
            <a:pPr lvl="1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о справочной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литературе.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ее видами.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 добывать информацию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справочной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литературы. 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любознательность.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374900"/>
            <a:ext cx="7482545" cy="671902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0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аг</a:t>
            </a:r>
            <a:r>
              <a:rPr lang="ru-RU" sz="3000" b="1" u="sng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0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´нтство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 [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нц</a:t>
            </a:r>
            <a:r>
              <a:rPr lang="ru-RU" sz="3000" baseline="30000" dirty="0" err="1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],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аге´нтства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…об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аге´нтстве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; </a:t>
            </a:r>
            <a:r>
              <a:rPr lang="ru-RU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мн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аге´нтства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аге´нтств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об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аге´нтствах</a:t>
            </a:r>
            <a:endParaRPr lang="ru-RU" sz="3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000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те</a:t>
            </a:r>
            <a:r>
              <a:rPr lang="ru-RU" sz="3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´нор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те´нора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…о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те´норе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; </a:t>
            </a:r>
            <a:r>
              <a:rPr lang="ru-RU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мн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. тенора´,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теноро´в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…о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тенора´х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допуст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те´норы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те´норов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…о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те´норах</a:t>
            </a:r>
            <a:endParaRPr lang="ru-RU" sz="3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ску´чно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 [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шн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], </a:t>
            </a:r>
            <a:r>
              <a:rPr lang="ru-RU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нареч.; в знач. сказ.</a:t>
            </a:r>
            <a:endParaRPr lang="ru-RU" sz="3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новоприобретё</a:t>
            </a:r>
            <a:r>
              <a:rPr lang="ru-RU" sz="3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нн</a:t>
            </a:r>
            <a:r>
              <a:rPr lang="ru-RU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ый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ая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ое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ые</a:t>
            </a:r>
            <a:endParaRPr lang="ru-RU" sz="3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джи´нсовый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ая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ое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ые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допуст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. </a:t>
            </a:r>
            <a:r>
              <a:rPr lang="ru-RU" sz="3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джинсо´вый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ая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ое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-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ые</a:t>
            </a:r>
            <a:endParaRPr lang="ru-RU" sz="3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катал</a:t>
            </a:r>
            <a:r>
              <a:rPr lang="ru-RU" sz="3000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´г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катало´га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…о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катало´ге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; </a:t>
            </a:r>
            <a:r>
              <a:rPr lang="ru-RU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мн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катало´ги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катало´гов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…о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катало´гах</a:t>
            </a:r>
            <a:endParaRPr lang="ru-RU" sz="3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23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482545" cy="305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Грамматический словарь 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Грамматический словарь содержит грамма-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тические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изменяемых слов с учётом лексического значения, грамматическую характеристику неизменяемых слов и служебных частей речи.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словаре имеются сведения о различных морфонологических явлениях при образовании форм: чередованиях, перемещениях ударения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33868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527605"/>
            <a:ext cx="7635250" cy="30541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НАЧА´ТЬСЯ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буд. только 3 л.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у´т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/л/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/л/а´/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-о´/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-и´/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повел. не употр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´/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вш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-ее/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деепр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´/вши/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нсв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начина´ться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наст. только 3 л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начина´/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-ют/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начина´/л/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начина´/л/а/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-о/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-и/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повел. не употр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начина´/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ющ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-ее/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начина´/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вш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-ее/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деепр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начина´/я/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527605"/>
            <a:ext cx="7635250" cy="305410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120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Без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языковых словарей не обойтись ни одному человеку, стремящемуся писать грамотно, без ошибок.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120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Если сомневаетесь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как произнести и правильно написать слово или выражение – смотрите в словарь и обязательно найдете ответ.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0" cy="305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синонимов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слова,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по звучанию и написанию, но имеющие похожее лексическое значение. 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БЕ´ЛЫЙ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белоснежный, молочный, белый как снег, белый как кипень, кипенный; лилейный, алебастровый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.-поэт.) / о тускло-белом: белёсый 2. см. бледный.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ДУ´МАТЬ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мыслить, размышлять, раздумывать, задумываться, помышлять, предаваться размышлениям (или раздумью); раскидывать умом (или мозгами) (разг.); мозговать, мерекать, кумекать, шевелить (или ворочать) мозгами (прост.); думать думу (или думушку) (народно-поэт.); раскидывать мыслью (или мыслями) (устар.); мекать (устар. прост.) / анализировать: рефлектировать / напряжённо: ломать (себе) голову над чем (разг.) 2. см. предполагать 1. 3. см. задумывать. 4. см. заботиться 1. 5. см. подозревать.</a:t>
            </a:r>
          </a:p>
        </p:txBody>
      </p:sp>
    </p:spTree>
    <p:extLst>
      <p:ext uri="{BB962C8B-B14F-4D97-AF65-F5344CB8AC3E}">
        <p14:creationId xmlns:p14="http://schemas.microsoft.com/office/powerpoint/2010/main" val="20609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0" cy="305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Толковые словари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объясняет значения слов какого-либо языка; содержит их грамматическую и стилистическую характеристику, примеры употребления в речи и другие сведения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-я,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Получение систематизированных знаний и навыков, обучение, просвещение. Право на о. Народное о. 2. Совокупность знаний, полученных в результате обучения. Дать о. кому-н. Получить о. Начальное, среднее, высшее, специальное о. || прил. образовательный, 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О. ценз (спец.).</a:t>
            </a:r>
          </a:p>
        </p:txBody>
      </p:sp>
    </p:spTree>
    <p:extLst>
      <p:ext uri="{BB962C8B-B14F-4D97-AF65-F5344CB8AC3E}">
        <p14:creationId xmlns:p14="http://schemas.microsoft.com/office/powerpoint/2010/main" val="34233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69490"/>
            <a:ext cx="7635250" cy="30541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Диалектные словари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(диалектные слова)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Исторические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(содержат историзмы и архаизмы)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Морфемные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словообразовательные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(морфемный состав слова и словообразование)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 антонимов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(слова с противоположным значением)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 омонимов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(одинаковые по написанию, но разные по значению слова)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 жаргонизмов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(содержат слова, не свойственные литературному языку)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 имен собственных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Частотные словари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(расчеты частоты употребления слов)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 пословиц и поговорок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ерифраз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(описательные выражения, иносказания) и т.д.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8231" y="714637"/>
            <a:ext cx="3512214" cy="256165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словари, в которых сообщаются сведения о предметах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личностях,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явлениях, понятиях,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обозначаемых теми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иными словами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Nata\Desktop\1007017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" y="1147575"/>
            <a:ext cx="5171090" cy="5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2490" y="222195"/>
            <a:ext cx="67190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Энциклопедические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словари</a:t>
            </a:r>
          </a:p>
        </p:txBody>
      </p:sp>
    </p:spTree>
    <p:extLst>
      <p:ext uri="{BB962C8B-B14F-4D97-AF65-F5344CB8AC3E}">
        <p14:creationId xmlns:p14="http://schemas.microsoft.com/office/powerpoint/2010/main" val="16059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0" cy="30541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Персональные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 расположены в тексте без алфавита, и их можно найти, пользуясь алфавитным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указателем, находящийся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книги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имеется справочный аппарат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книги: алфавитный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указатель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статей, условные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обозначения или списки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сокращений,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предисловие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вступительная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0" cy="305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Справочный аппарат словаря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Алфавитный указатель статей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указывается название статьи и страницы, на которых располагается материал.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Нужно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смотреть те страницы, которые выделены жирным шрифтом, страницы, не выделенные жирным шрифтом, означают, что интересующие вас сведения могут только упоминаться на них. Но все равно их нужно просматривать.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Условные обозначения или списки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н. э.	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нашей эры	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также –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смотри(те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также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ш., ю. ш. –	северной широты, южной широты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д., з. д.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восточной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долготы, западной долготы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т. д., и т. п.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далее, и тому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подобное. Но: ткани, ковры и тому подобные изделия.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Предисловие или вступительная статья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объясняет строение словаря, как нужно им пользоваться.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План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443835"/>
            <a:ext cx="7016195" cy="4939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Вступление. «Будьте мудры»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Виды справочной литературы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Словари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Энциклопедии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Справочники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Комментарии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Электронные  словари,  энциклопедии  и  справочники.  Видео энциклопедии.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Христианская справочная литература.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52321"/>
            <a:ext cx="22733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707665"/>
            <a:ext cx="7772400" cy="8592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Энциклопедии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4" y="2970885"/>
            <a:ext cx="7635251" cy="33595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Энциклопедия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др.-греч.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ἐγκύκλιος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πα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ιδεί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в полном круге»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κύκλος – круг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+ παιδεία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обучение) – приведённое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систему обозрение всех отраслей человеческого знания или круга дисциплин, в совокупности составляющих отдельную отрасль знания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-1"/>
            <a:ext cx="7559943" cy="28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1" cy="30541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Современное определение Энциклопедии: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 научного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научно-популярного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издания, содержащего систематизированный свод знаний в виде кратких статей, расположенных в алфавитном или систематическом порядке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По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структуре различают энциклопедии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алфавитные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систематические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зависимости от объема информации  делятся на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большие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(несколько десятков томов),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малые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(10-12 томов), краткие (4-6 томов), и 1-3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томные, называемые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энциклопедическими словарями.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9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0" cy="305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Различия между энциклопедическими словарями и энциклопедиями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Различия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энциклопедическими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словарями и энциклопедиями достаточно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существенны.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энциклопедических словарях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лаконична, содержит краткое определение и толкование.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Энциклопедические издания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(энциклопедии)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 фундаментальные своды знаний. Они фиксируют современный уровень познания в какой-либо области науки и практики, отражая ее максимально полно и всесторонне. </a:t>
            </a:r>
          </a:p>
        </p:txBody>
      </p:sp>
    </p:spTree>
    <p:extLst>
      <p:ext uri="{BB962C8B-B14F-4D97-AF65-F5344CB8AC3E}">
        <p14:creationId xmlns:p14="http://schemas.microsoft.com/office/powerpoint/2010/main" val="10010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222195"/>
            <a:ext cx="7482546" cy="6108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специфике отобранного материала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энциклопедии разделяют на несколько видов: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универсальны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(охватывают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все отрасли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знания),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(посвящены отдельной области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знаний – литературные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технические, медицинские, исторические,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музыкальные),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ациональные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(Американская энциклопедия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егиональные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(посвящены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региону, государству, городу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ематические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(например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Лауреаты нобелевской премии. 2 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.),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иографические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(которые связанны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всем или нескольким вопросам с одним человеком. Например,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Лермонтовская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энциклопедия – в России, Дантовская энциклопедия –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Италии).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222195"/>
            <a:ext cx="7329840" cy="6108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энциклопедии: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Полнота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информации по данной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теме.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Системность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изложения в каждой отрасли знания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Научность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т.е. изложение установленных наукой и практикой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фактов.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Объективность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 характеристике понятий, событий, биографических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данных.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Точность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изложения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фактов.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определений в каждой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статье.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Иллюстрации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карты.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справочного аппарата: указатели, библиографические списки и т.д.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222195"/>
            <a:ext cx="7329840" cy="6108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Поиск статей в энциклопедии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Есть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нюанс при поиске статей в энциклопедии, так как название многих статей состоят из нескольких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Например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рабочий класс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(есть классы людей, животных),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относительности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(теорий много).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таком случае, если слов несколько, то нужно искать ключевое слово, главное по смыслу.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Если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ключевых слов два – то сначала ищите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прилагательное, в нашем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слово «рабочий».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222195"/>
            <a:ext cx="7329840" cy="6108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словарной статьи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Каждая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словарная статья состоит из нескольких элементов: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Толкование лексического значения слова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Сама словарная статья: история и современное понятие.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Примечания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ссылки к другим словарным статьям (выделены другим шрифтом).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Простейшая библиография.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 каждого тома есть справочный аппарат, он только к данному тому: список иллюстраций, список сокращений и условных обозначений, список карт и др.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707665"/>
            <a:ext cx="7772400" cy="8592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Справочники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4346" y="69490"/>
            <a:ext cx="4113884" cy="33595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Спра́вочник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– это издание практического назначения,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 кратким изложением сведений 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систематической форме, в расчёте на выборочное чтение, на то, чтобы можно было быстро и легко навести по нему справку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Nata\Desktop\downlo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1"/>
            <a:ext cx="350306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74346" y="3495301"/>
            <a:ext cx="76169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нужно заучивать номера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телефонов организаций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учреждений, можно заглянуть в «краткий телефонный справочник». 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зачем держать в памяти цифры, отражающие площадь государства Кувейт или численность населения республики Вьетнам, когда можно взять справочник «Страны мира», содержащий сведения обо всех государствах и территориях земного шара.</a:t>
            </a:r>
          </a:p>
        </p:txBody>
      </p:sp>
    </p:spTree>
    <p:extLst>
      <p:ext uri="{BB962C8B-B14F-4D97-AF65-F5344CB8AC3E}">
        <p14:creationId xmlns:p14="http://schemas.microsoft.com/office/powerpoint/2010/main" val="8342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845" y="2054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«Я посылаю вас, как овец среди волков: итак, будьте мудры, как змии, и просты, как голуби» Мф. 10:16.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551"/>
            <a:ext cx="9143999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707665"/>
            <a:ext cx="7772400" cy="8592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Комментарии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4346" y="680310"/>
            <a:ext cx="4113884" cy="33595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Комментарии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объяснение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толкование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 книги или разъяснение смысла и характера произведения в целом (сведения об истории его написания, издания и др.). </a:t>
            </a:r>
          </a:p>
        </p:txBody>
      </p:sp>
      <p:pic>
        <p:nvPicPr>
          <p:cNvPr id="6" name="Рисунок 5" descr="C:\Users\Nata\Desktop\69721_dzhon_x_uolton_viktor_x_metyuz_mark_u_chavales_bibleyskiy_kulturno_istoricheskiy_kommentariy_v_dvuh_chastyah_chast_1_vethiy_zavet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1" y="214996"/>
            <a:ext cx="3184400" cy="4130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17899" y="4490835"/>
            <a:ext cx="74601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Комментарии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могут быть помещены в тексте книги, в подстрочных примечаниях, в конце текста или могут быть изданы отдельно от основного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21125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5261460"/>
            <a:ext cx="7772400" cy="85920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Христианская справочная литература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054655"/>
            <a:ext cx="8551480" cy="4123035"/>
          </a:xfrm>
        </p:spPr>
        <p:txBody>
          <a:bodyPr>
            <a:normAutofit/>
          </a:bodyPr>
          <a:lstStyle/>
          <a:p>
            <a:pPr marL="457200" lvl="1" indent="0" algn="ctr">
              <a:buClr>
                <a:schemeClr val="accent6"/>
              </a:buCl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Классификация христианской справочной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литературы не отличается от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общепринятой:</a:t>
            </a:r>
          </a:p>
          <a:p>
            <a:pPr lvl="5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Словари</a:t>
            </a:r>
          </a:p>
          <a:p>
            <a:pPr lvl="5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Справочники</a:t>
            </a:r>
          </a:p>
          <a:p>
            <a:pPr lvl="5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Энциклопедии</a:t>
            </a:r>
          </a:p>
          <a:p>
            <a:pPr lvl="5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Комментарии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69490"/>
            <a:ext cx="7329840" cy="45811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Толковый словарь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8475" y="919686"/>
            <a:ext cx="50392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Целью этого словаря является                описание слов, устойчивых выражений и афоризмов различного типа, которые восходят к Библии и употребляются в переносном значении. Каждое выражение из Библии характеризуется стилистически и дается его толкование с детальной дифференциацией значений и оттенков значений.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" y="909475"/>
            <a:ext cx="3621688" cy="496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69490"/>
            <a:ext cx="7329840" cy="45811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8475" y="919686"/>
            <a:ext cx="50392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Все описываемые единицы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снабжены исторической и этимологической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справкой, точно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указывающей 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фрагмент текста Священного Писания, который стал источником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библеизма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Издание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снабжено Перечнем библейских выражений и слов, включенных в Словарь, и Алфавитным указателем, которые значительно облегчают поиск нужной информации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" y="909475"/>
            <a:ext cx="3621688" cy="496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490" y="108557"/>
            <a:ext cx="763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 библейских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2489" y="767922"/>
            <a:ext cx="427574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Библейский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язык специфический, т.е. содержит ряд слов специально библейских, требующих объяснения. Автор собрал информацию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библейских словах, требующих объяснения, в один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«словарный конспект»,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назвав его одним из библейских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слов «Код-рант»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Nata\Desktop\903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6" y="680311"/>
            <a:ext cx="3439628" cy="458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3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69490"/>
            <a:ext cx="7329840" cy="6108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Библейско-биографический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справочник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38424"/>
            <a:ext cx="3137986" cy="44781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350360" y="1138425"/>
            <a:ext cx="55129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Эта книга расскажет вам об 400 основных персонажах Библии.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Их имена приведены в хронологической последовательности и объединены по темам.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Каждому персонажу посвящена краткая статья. После имени указывается по возможности его значение.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Затем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дано указание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книгу   Библии   и   номер  глав,  в которых упоминается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персонаж, благодаря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чему вы легко сможете найти соответствующий библейский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текст. </a:t>
            </a:r>
          </a:p>
        </p:txBody>
      </p:sp>
    </p:spTree>
    <p:extLst>
      <p:ext uri="{BB962C8B-B14F-4D97-AF65-F5344CB8AC3E}">
        <p14:creationId xmlns:p14="http://schemas.microsoft.com/office/powerpoint/2010/main" val="42098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69490"/>
            <a:ext cx="7329840" cy="6108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Библейская энциклопедия Брокгауза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0360" y="1138425"/>
            <a:ext cx="55129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Фундаментально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справочное издание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библеистике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Содержит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6 000 обзорных статей по библейской истории, археологии и географии, снабжённых около 200 цветными иллюстрациями и более 400 картами, рисунками и схемами.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Дано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описание всех библейских персонажей, мест, городов, животных и растений, представлены пояснения развёрнутые пояснения ко всем книгам Священного Писания и важнейшим библейским богословским понятиям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6" y="1205377"/>
            <a:ext cx="3085095" cy="44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7190" y="833015"/>
            <a:ext cx="57632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І. Ветхий Завет.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ІІ. Новый Завет.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комментарий предлагает читателям Библии  информацию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социально-культурной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обстановке, в которой разворачивались события, описанные в Священном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Писании.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Этот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 знакомит читателя с многочисленными аспектами библейского текста, освещая при этом вопросы, поднятые современной наукой.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Авторам удалось создать полезный труд, свободный от многословия и специальной терминологии.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425"/>
            <a:ext cx="3100086" cy="44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260" y="0"/>
            <a:ext cx="88477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Библейский культурно-исторический комментарий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2490" y="322457"/>
            <a:ext cx="3359509" cy="49390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некоторых людей мы называем умными, а других – мудрыми?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Равнозначные ли понятия «ум» и «мудрость»?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Всегда ли умный человек мудр и наоборот?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Nata\Desktop\0608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5" y="527605"/>
            <a:ext cx="4266590" cy="38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2489" y="4667218"/>
            <a:ext cx="7787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Эти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вопросы являются скорее философскими, но разобраться в них стоит хотя бы по причине частого употребления слова «мудрость» в  Писании. </a:t>
            </a:r>
          </a:p>
        </p:txBody>
      </p:sp>
    </p:spTree>
    <p:extLst>
      <p:ext uri="{BB962C8B-B14F-4D97-AF65-F5344CB8AC3E}">
        <p14:creationId xmlns:p14="http://schemas.microsoft.com/office/powerpoint/2010/main" val="12319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Nata\Desktop\10106350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0"/>
            <a:ext cx="5160274" cy="4425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6260" y="340572"/>
            <a:ext cx="88477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Другие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омментарии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Nata\Desktop\_._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" y="2818180"/>
            <a:ext cx="3192330" cy="3970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0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73" y="3724151"/>
            <a:ext cx="2892245" cy="3074618"/>
          </a:xfrm>
          <a:prstGeom prst="rect">
            <a:avLst/>
          </a:prstGeom>
          <a:noFill/>
        </p:spPr>
      </p:pic>
      <p:pic>
        <p:nvPicPr>
          <p:cNvPr id="5" name="Рисунок 4" descr="C:\Users\Nata\Desktop\Книги\grechesko-russkij-slovar-novogo-zaveta-500x6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2245" cy="3338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044950" y="108557"/>
            <a:ext cx="580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Языковые издания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5623" y="914698"/>
            <a:ext cx="60321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Греческо-русский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словарь дает описание значение слов и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вариативность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 применения в греческом языке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74343" y="4192525"/>
            <a:ext cx="47971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Подстрочник содержит русский и греческий текст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которые расположены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построчно один под другим.</a:t>
            </a:r>
          </a:p>
        </p:txBody>
      </p:sp>
    </p:spTree>
    <p:extLst>
      <p:ext uri="{BB962C8B-B14F-4D97-AF65-F5344CB8AC3E}">
        <p14:creationId xmlns:p14="http://schemas.microsoft.com/office/powerpoint/2010/main" val="2175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"/>
            <a:ext cx="7329840" cy="663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8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имер отображения подстрочного перев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985721"/>
            <a:ext cx="7787955" cy="40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Значение справочных изданий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4123035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Clr>
                <a:schemeClr val="accent6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Трудно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переоценить значение справочных изданий сегодня. Все они являются важным средством для самообразования.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Clr>
                <a:schemeClr val="accent6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Любой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вариант человеческой деятельности невозможен без информации,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фактически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ней базируется.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Clr>
                <a:schemeClr val="accent6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Жизнь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заставляет человека получать все новую информацию, накапливать ее и двигаться вперед, добиваясь новых знаний, делать новые открытия. </a:t>
            </a:r>
          </a:p>
          <a:p>
            <a:pPr marL="457200" lvl="1" indent="0" algn="just">
              <a:buClr>
                <a:schemeClr val="accent6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222195"/>
            <a:ext cx="7329840" cy="6108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Фонд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справочных изданий в библиотеках, как правило, стоит отдельно и находится в непосредственной близости к месту обслуживания читателей либо сосредоточен в читальном зале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Справочные издания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полезные книги.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 собраны краткие сведения информационного, научного и прикладного характера. И чем раньше вы узнаете о существовании таких книг, чем раньше привыкнете ими пользоваться, тем проще вам будет самостоятельно найти ответ на любой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возникающий вопрос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5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5261460"/>
            <a:ext cx="7772400" cy="85920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Электронные  словари,  энциклопедии  и  справочники. 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Видео энциклопедии.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123035"/>
          </a:xfrm>
        </p:spPr>
        <p:txBody>
          <a:bodyPr>
            <a:normAutofit/>
          </a:bodyPr>
          <a:lstStyle/>
          <a:p>
            <a:pPr marL="457200" lvl="1" indent="0" algn="just">
              <a:buClr>
                <a:schemeClr val="accent6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 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виды словарей, энциклопедий и справочников присутствуют в интернет-пространстве.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Clr>
                <a:schemeClr val="accent6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входят в состав электронных библиотек, специальных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программ, например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BQ5 «Цитата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Библии»,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существуют как отдельные ресурсы.</a:t>
            </a:r>
          </a:p>
          <a:p>
            <a:pPr marL="457200" lvl="1" indent="0" algn="just">
              <a:buClr>
                <a:schemeClr val="accent6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Бывают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виде электронных книг, презентаций, слайдов или видеоматериалов.</a:t>
            </a:r>
          </a:p>
          <a:p>
            <a:pPr marL="457200" lvl="1" indent="0" algn="just">
              <a:buClr>
                <a:schemeClr val="accent6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222195"/>
            <a:ext cx="7329840" cy="6108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Важным является то, что все эти ресурсы можно использовать в своих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исследовательских работах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указанием ссылки. Как правильно оформить ссылку вы узнаете 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разделе «Написание богословских работ» на одном из уроков.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195" y="222195"/>
            <a:ext cx="74825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справочной литературы, особенно христианской,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большим вкладом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рост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Особенно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 в сфере русскоязычной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христианской литературы. Возможно среди вас находятся будущие исследователи и авторы словарей, комментариев или энциклопедий.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 на сегодняшнем занятии мы рассмотрели основные виды справочной литературы. Мы убедились, что использование такой литературы имеет огромный потенциал для учебы и самообразования.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Ссылки на электронные библиотеки, ресурсы и полезные сайты, вы найдете в приложении к уроку.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Желаем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 практической работе со справочной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37300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222195"/>
            <a:ext cx="7635250" cy="626090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Прежде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чем разбираться, есть ли отличия между мудрым и умным человеком, рассмотрим сначала, что означают понятия «ум» и «мудрость».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Итак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«ум» – это набор определённых умений, знаний, навыков, способность человека логически мыслить и анализировать.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Ум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это одно из свойств памяти человека, также ум зависит от умения человека концентрироваться, быть внимательным.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того ум взаимосвязан с утомляемостью.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Мудрость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это умелое применение всей совокупности знаний, при этом, возможность опираться на собственный опыт.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к уроку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207360"/>
            <a:ext cx="8551480" cy="4428445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1. Изучение нового материала. Прочтите Урок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«Учебника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Выпишите незнакомые слова и термины.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>
                <a:schemeClr val="accent6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Самоконтроль. Выполните тест по самопроверке.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Письменное задание.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Составьте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словарей, справочников, энциклопедий, комментариев, которыми вы будете пользоваться во время учебы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10-15 наименований)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443835"/>
            <a:ext cx="8551480" cy="5497380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>
                <a:schemeClr val="accent6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выполнении работы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 бумажные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электронные ресурсы.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2490" y="322457"/>
            <a:ext cx="7635250" cy="49390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89418"/>
            <a:ext cx="5689956" cy="427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5195" y="4345230"/>
            <a:ext cx="76352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Умный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студент обладает большим багажом знаний. Он знает все обо всем.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Мудрый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студент знает, где найти информацию. Он учится не ради знаний,  а ради собственного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15011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374900"/>
            <a:ext cx="7482545" cy="626090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Важным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помощником 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поиске информации для развития и достижения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учебных целей является справочная литература.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этом уроке мы рассмотрим виды справочной литературы и будем развивать навыки ее использования.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FF9E1D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Справочная литература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литература, содержащая множество различных сведений: дат, фактов, цифр, названий, имен и т.д. </a:t>
            </a:r>
          </a:p>
        </p:txBody>
      </p:sp>
    </p:spTree>
    <p:extLst>
      <p:ext uri="{BB962C8B-B14F-4D97-AF65-F5344CB8AC3E}">
        <p14:creationId xmlns:p14="http://schemas.microsoft.com/office/powerpoint/2010/main" val="1059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справочной литературы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Clr>
                <a:schemeClr val="accent6"/>
              </a:buCl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справочной литературе относятся</a:t>
            </a:r>
          </a:p>
          <a:p>
            <a:pPr lvl="1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словари </a:t>
            </a:r>
          </a:p>
          <a:p>
            <a:pPr lvl="1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энциклопедии</a:t>
            </a:r>
          </a:p>
          <a:p>
            <a:pPr lvl="1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справочники</a:t>
            </a:r>
          </a:p>
          <a:p>
            <a:pPr lvl="1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комментарии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96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2857</Words>
  <Application>Microsoft Office PowerPoint</Application>
  <PresentationFormat>Экран (4:3)</PresentationFormat>
  <Paragraphs>263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61</vt:i4>
      </vt:variant>
    </vt:vector>
  </HeadingPairs>
  <TitlesOfParts>
    <vt:vector size="6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6_Office Theme</vt:lpstr>
      <vt:lpstr>Виды  справочной  литературы  и навыки ее использования </vt:lpstr>
      <vt:lpstr>Цель урока</vt:lpstr>
      <vt:lpstr>                     План</vt:lpstr>
      <vt:lpstr>«Я посылаю вас, как овец среди волков: итак, будьте мудры, как змии, и просты, как голуби» Мф. 10:16. 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справочной литературы</vt:lpstr>
      <vt:lpstr>Словари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Энциклопедии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Справочники</vt:lpstr>
      <vt:lpstr>Презентация PowerPoint</vt:lpstr>
      <vt:lpstr>Комментарии</vt:lpstr>
      <vt:lpstr>Презентация PowerPoint</vt:lpstr>
      <vt:lpstr>Христианская справочная литература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справочных изданий</vt:lpstr>
      <vt:lpstr>Презентация PowerPoint</vt:lpstr>
      <vt:lpstr>Электронные  словари,  энциклопедии  и  справочники.   Видео энциклопедии. </vt:lpstr>
      <vt:lpstr>Презентация PowerPoint</vt:lpstr>
      <vt:lpstr>Презентация PowerPoint</vt:lpstr>
      <vt:lpstr>Презентация PowerPoint</vt:lpstr>
      <vt:lpstr>Задания к уроку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73</cp:revision>
  <dcterms:created xsi:type="dcterms:W3CDTF">2013-08-21T19:17:07Z</dcterms:created>
  <dcterms:modified xsi:type="dcterms:W3CDTF">2016-08-14T22:53:38Z</dcterms:modified>
</cp:coreProperties>
</file>