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80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00"/>
    <a:srgbClr val="800000"/>
    <a:srgbClr val="FFFF00"/>
    <a:srgbClr val="096713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10" autoAdjust="0"/>
    <p:restoredTop sz="95560" autoAdjust="0"/>
  </p:normalViewPr>
  <p:slideViewPr>
    <p:cSldViewPr>
      <p:cViewPr>
        <p:scale>
          <a:sx n="60" d="100"/>
          <a:sy n="60" d="100"/>
        </p:scale>
        <p:origin x="-142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8AF4F-AB7A-4221-8041-DF6BEE1BF04B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478272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80C6D-C495-4C72-BD07-CC4089463A1B}" type="slidenum">
              <a:rPr lang="en-US" altLang="ru-RU"/>
              <a:pPr/>
              <a:t>1</a:t>
            </a:fld>
            <a:endParaRPr lang="en-US" altLang="ru-RU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10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11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12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13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16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17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18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19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6A660-E9AE-466D-BCE6-2439858ED8E5}" type="slidenum">
              <a:rPr lang="en-US" altLang="ru-RU"/>
              <a:pPr/>
              <a:t>2</a:t>
            </a:fld>
            <a:endParaRPr lang="en-US" altLang="ru-RU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20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80C6D-C495-4C72-BD07-CC4089463A1B}" type="slidenum">
              <a:rPr lang="en-US" altLang="ru-RU">
                <a:solidFill>
                  <a:prstClr val="black"/>
                </a:solidFill>
              </a:rPr>
              <a:pPr/>
              <a:t>21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22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23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26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27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28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29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80C6D-C495-4C72-BD07-CC4089463A1B}" type="slidenum">
              <a:rPr lang="en-US" altLang="ru-RU">
                <a:solidFill>
                  <a:prstClr val="black"/>
                </a:solidFill>
              </a:rPr>
              <a:pPr/>
              <a:t>3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30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31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32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33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36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37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38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39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40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41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42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43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46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47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48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6A660-E9AE-466D-BCE6-2439858ED8E5}" type="slidenum">
              <a:rPr lang="en-US" altLang="ru-RU">
                <a:solidFill>
                  <a:prstClr val="black"/>
                </a:solidFill>
              </a:rPr>
              <a:pPr/>
              <a:t>49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6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7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8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9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5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0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762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9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0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99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452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39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ошибок </a:t>
            </a:r>
            <a:br>
              <a:rPr lang="ru-RU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пути их преодоления</a:t>
            </a:r>
            <a:endParaRPr lang="ru-RU" alt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916832"/>
            <a:ext cx="7620000" cy="648072"/>
          </a:xfrm>
        </p:spPr>
        <p:txBody>
          <a:bodyPr/>
          <a:lstStyle/>
          <a:p>
            <a:r>
              <a:rPr lang="ru-RU" alt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Урок 6</a:t>
            </a:r>
            <a:r>
              <a:rPr lang="uk-UA" alt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uk-UA" alt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alt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en-US" altLang="ru-RU" sz="3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215642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4. Ошибки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построении 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предложений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однородными членами 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07657"/>
              </p:ext>
            </p:extLst>
          </p:nvPr>
        </p:nvGraphicFramePr>
        <p:xfrm>
          <a:off x="107504" y="1329648"/>
          <a:ext cx="8889209" cy="5123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Пример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Однородные именные части составного сказуемого употребляются в разных падежных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формах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Этот человек был добрый, скромный, но в то же время смешным и нелепым.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Сочетание полной и краткой форм прилагательных в именной части составного сказуемого.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Поступок этот был жестоким и необъясним с точки зрения свидетелей.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Arial"/>
                        </a:rPr>
                        <a:t>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Сочетание различных видовременных форм однородных глаголов – сказуемых.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Статья вскрывает пороки современного общества и вызвала живой отклик у читателей.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5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07509"/>
              </p:ext>
            </p:extLst>
          </p:nvPr>
        </p:nvGraphicFramePr>
        <p:xfrm>
          <a:off x="107504" y="95584"/>
          <a:ext cx="8889209" cy="6443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Пример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Употребление при одном подлежащем двух типов сказуемых – глагольного и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именного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Защитники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города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любили свою родину и были мужественны, сражаясь с врагом.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Установление отношений однородности между членами простого предложения и частями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сложного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Все с нетерпением ждали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весны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и когда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расцветут</a:t>
                      </a:r>
                      <a:r>
                        <a:rPr lang="ru-RU" sz="24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цветы.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Arial"/>
                        </a:rPr>
                        <a:t>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Наличие нескольких рядов однородных членов в одном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предложении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Мужчины, женщины и дети сидели и лежали на лавках и на полу, разговаривали, ссорились,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плакали, смеялись,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спали и ожидали прибытия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поезда.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ж)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Смешение родовидовых понятий в ряду однородных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членов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В красивой упаковке ему принесли в подарок шоколад, конфеты, бананы,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фрукты!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7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504" y="44624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5. Ошибки в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построении предложений 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причастными оборотами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29401"/>
              </p:ext>
            </p:extLst>
          </p:nvPr>
        </p:nvGraphicFramePr>
        <p:xfrm>
          <a:off x="107504" y="963438"/>
          <a:ext cx="8889209" cy="587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Пример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Смешение действительных и страдательных </a:t>
                      </a: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причастий</a:t>
                      </a:r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Это рассказ о человеке, возвращённом </a:t>
                      </a:r>
                      <a:r>
                        <a:rPr lang="ru-RU" sz="22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в родной город. Возвратившиеся экспонаты выставлены в музеи. </a:t>
                      </a:r>
                      <a:endParaRPr lang="ru-RU" sz="22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Употребление причастного оборота вместо придаточного </a:t>
                      </a: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определительного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Из книг и фильмов мы узнаём о тех ужасах, пережитых нашим народом в годы войны и сталинских репрессий. </a:t>
                      </a:r>
                      <a:endParaRPr lang="ru-RU" sz="22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Arial"/>
                        </a:rPr>
                        <a:t>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Причастный оборот находится в отрыве от определяемого </a:t>
                      </a: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слова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Эти люди сделали очень много для своей страны, отдавши жизнь во имя свободы. </a:t>
                      </a:r>
                      <a:endParaRPr lang="ru-RU" sz="22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Arial"/>
                        </a:rPr>
                        <a:t>г)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Нагромождение причастных </a:t>
                      </a: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конструкций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Лица, ходящие по траве, произрастающей за отделяющей решёткой, ограждающей газон, являются штрафуемыми. </a:t>
                      </a:r>
                      <a:endParaRPr lang="ru-RU" sz="22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0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504" y="44624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Ошибка в построении предложений 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деепричастными оборотами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73829"/>
              </p:ext>
            </p:extLst>
          </p:nvPr>
        </p:nvGraphicFramePr>
        <p:xfrm>
          <a:off x="107504" y="1044984"/>
          <a:ext cx="8889209" cy="4721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bg1"/>
                          </a:solidFill>
                          <a:effectLst/>
                        </a:rPr>
                        <a:t>Пример</a:t>
                      </a:r>
                      <a:endParaRPr lang="ru-RU" sz="1100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Основное и добавочное действия относятся к разным действующим лицам.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Прочитав очерк, его герои стали для меня примером.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Деепричастный оборот употребляется при безличном предложении.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Закончив приготовления, ему пришлось проверить всё заново. </a:t>
                      </a:r>
                      <a:endParaRPr lang="ru-RU" sz="2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Arial"/>
                        </a:rPr>
                        <a:t>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Деепричастие несовершенного вида обозначает добавочное действие, совершившееся раньше основного.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Проявляя хорошие знания и острый ум, мальчик стал победителем игры «Самый умный».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4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504" y="44624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Ошибка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построении предложений 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деепричастными оборотами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79841"/>
              </p:ext>
            </p:extLst>
          </p:nvPr>
        </p:nvGraphicFramePr>
        <p:xfrm>
          <a:off x="107504" y="1044984"/>
          <a:ext cx="8889209" cy="3803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bg1"/>
                          </a:solidFill>
                          <a:effectLst/>
                        </a:rPr>
                        <a:t>Пример</a:t>
                      </a: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Соединение глагола-сказуемого и деепричастия в однородный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ряд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Он, оставшись один, отказавшись от личного счастья и всего себя посвятил науке.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Нагромождение деепричастных конструкций.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Став взрослыми, вырастив собственных детей, они всё поймут, осознав ошибочность своего прежнего поведения.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5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504" y="44624"/>
            <a:ext cx="89289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Ошибки в построении сложносочинённых предложений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185665"/>
              </p:ext>
            </p:extLst>
          </p:nvPr>
        </p:nvGraphicFramePr>
        <p:xfrm>
          <a:off x="107504" y="620688"/>
          <a:ext cx="8889209" cy="5983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bg1"/>
                          </a:solidFill>
                          <a:effectLst/>
                        </a:rPr>
                        <a:t>Пример</a:t>
                      </a:r>
                      <a:endParaRPr lang="ru-RU" sz="1100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Смысловая несочетаемость простых предложений в составе сложносочиненного.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Мы поднялись на вершину горы, а внизу было жарко. </a:t>
                      </a:r>
                      <a:endParaRPr lang="ru-RU" sz="2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Употребление противительного союза вместо соединительного.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Автор выражает своё отношение к проблеме, но он даёт возможность читателю согласиться или не согласиться с ним. </a:t>
                      </a:r>
                      <a:endParaRPr lang="ru-RU" sz="2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Arial"/>
                        </a:rPr>
                        <a:t>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Тавтология, (повторение) при употреблении союзов.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Родители и дети часто не могут найти общего языка, и они обижаются друг на друга, и в этом состоит главная проблема.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2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504" y="44624"/>
            <a:ext cx="89289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Ошибки в построении </a:t>
            </a:r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сложноподчиненных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предложений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195692"/>
              </p:ext>
            </p:extLst>
          </p:nvPr>
        </p:nvGraphicFramePr>
        <p:xfrm>
          <a:off x="107504" y="620688"/>
          <a:ext cx="8889209" cy="5141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bg1"/>
                          </a:solidFill>
                          <a:effectLst/>
                        </a:rPr>
                        <a:t>Пример</a:t>
                      </a:r>
                      <a:endParaRPr lang="ru-RU" sz="1100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Одновременное употребление сочинительного и подчинительного союзов в сложноподчиненном предложении.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Когда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сильный</a:t>
                      </a:r>
                      <a:r>
                        <a:rPr lang="ru-RU" sz="24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дождь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уже закончился,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но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ещё слышны были отдельные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раскаты</a:t>
                      </a:r>
                      <a:r>
                        <a:rPr lang="ru-RU" sz="24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грома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Неоправданное соседство двух подчинительных союзов.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Они мечтали, чтобы когда наступит весна, вновь расцвела старая черёмуха. </a:t>
                      </a:r>
                      <a:endParaRPr lang="ru-RU" sz="2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Arial"/>
                        </a:rPr>
                        <a:t>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Употребление лишнего указательного слова в главном предложении.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Она говорила то, что в жизни есть не только полезное, но и прекрасное.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9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504" y="44624"/>
            <a:ext cx="89289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Ошибки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построении </a:t>
            </a:r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сложноподчиненных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предложений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9667"/>
              </p:ext>
            </p:extLst>
          </p:nvPr>
        </p:nvGraphicFramePr>
        <p:xfrm>
          <a:off x="107504" y="620688"/>
          <a:ext cx="8889209" cy="430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bg1"/>
                          </a:solidFill>
                          <a:effectLst/>
                        </a:rPr>
                        <a:t>Пример</a:t>
                      </a:r>
                      <a:endParaRPr lang="ru-RU" sz="1100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Отсутствие в главном предложении указательного слова.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Мы благодарны родителям, что живём. </a:t>
                      </a:r>
                      <a:endParaRPr lang="ru-RU" sz="2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Пропуск части составного союза.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Он опаздывал на лекции, потому транспорт из-за гололёда почти не ходил. </a:t>
                      </a:r>
                      <a:endParaRPr lang="ru-RU" sz="2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Arial"/>
                        </a:rPr>
                        <a:t>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Неоправданное повторение союза или союзного слова (тавтология).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Он увидел черёмуху, которая росла во дворе дома, который не уцелел во время войны.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2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504" y="44624"/>
            <a:ext cx="89289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Ошибки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построении </a:t>
            </a:r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сложноподчиненных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предложений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15346"/>
              </p:ext>
            </p:extLst>
          </p:nvPr>
        </p:nvGraphicFramePr>
        <p:xfrm>
          <a:off x="107504" y="620688"/>
          <a:ext cx="8889209" cy="556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bg1"/>
                          </a:solidFill>
                          <a:effectLst/>
                        </a:rPr>
                        <a:t>Пример</a:t>
                      </a:r>
                      <a:endParaRPr lang="ru-RU" sz="1100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ж)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Употребление разных видовременных форм глагола в главном и придаточном предложениях.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Когда их сын очень изменился, родители страдают. </a:t>
                      </a:r>
                      <a:endParaRPr lang="ru-RU" sz="2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Соединение в одном предложении придаточного определительного и причастного оборота.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Галилей показан как человек, который жертвует честью и продолжающий заниматься наукой. </a:t>
                      </a:r>
                      <a:endParaRPr lang="ru-RU" sz="2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Arial"/>
                        </a:rPr>
                        <a:t>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Придаточное предложение оформляется как самостоятельное.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Автор показал разных людей. Которые каждый по своему проявляли красоту и богатство внутреннего мира.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0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750960"/>
            <a:ext cx="646331" cy="4473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116632"/>
            <a:ext cx="71287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Мы рассмотрели наиболее распространенные группы грамматических ошибок.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грамматике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главное – форма слова, словосочетания, фразы, части предложения, при анализе грамматических ошибок обращают внимание на род, число,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падеж, время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грамматическую сочетаемость слов в тексте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То, что нужно уточнить, – обязательно уточните, с другой стороны не нужно перегружать текст ненужными уточнениями, оборотами, вставными словами и конструкциями. 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Если предложение вызывает вопросы, попробуйте его переделать, чтобы исключить ошибки.</a:t>
            </a:r>
          </a:p>
        </p:txBody>
      </p:sp>
    </p:spTree>
    <p:extLst>
      <p:ext uri="{BB962C8B-B14F-4D97-AF65-F5344CB8AC3E}">
        <p14:creationId xmlns:p14="http://schemas.microsoft.com/office/powerpoint/2010/main" val="3437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712968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                                </a:t>
            </a:r>
            <a:r>
              <a:rPr lang="uk-UA" altLang="ko-KR" sz="3000" b="1" i="1" dirty="0" err="1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Часть</a:t>
            </a:r>
            <a:r>
              <a:rPr lang="uk-UA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І</a:t>
            </a:r>
            <a:endParaRPr lang="ru-RU" altLang="ko-KR" sz="3000" b="1" i="1" dirty="0" smtClean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1. Введение. Ключевое слово урока</a:t>
            </a:r>
            <a:r>
              <a:rPr lang="en-US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«тщательно».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2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Виды ошибок. Терминология.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3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Орфографические ошибки.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4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Принципы пунктуации. Виды пунктуационных ошибок.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uk-UA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                               </a:t>
            </a:r>
            <a:r>
              <a:rPr lang="uk-UA" altLang="ko-KR" sz="3000" b="1" i="1" dirty="0" err="1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Часть</a:t>
            </a:r>
            <a:r>
              <a:rPr lang="uk-UA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ІІ</a:t>
            </a:r>
            <a:endParaRPr lang="ru-RU" altLang="ko-KR" sz="3000" b="1" i="1" dirty="0" smtClean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5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Грамматические ошибки.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6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Речевые ошибки.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altLang="ru-RU" sz="3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750960"/>
            <a:ext cx="646331" cy="4473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формирования грамматически правильной речи необходимо создание благоприятной языковой среды, дающей образцы грамотной речи, специальное обучение трудным грамматическим формам, направленное на предупреждение ошибок.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Грамматические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навыки вырабатываются быстрее в устной речи, поэтому необходима постоянная языковая практика.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Если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формирования пунктуационных навыков необходимо больше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читать и делать синтаксический разбор предложения,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 для грамматических – больше слушать и формировать грамматических навыков на практике речевого общения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Полезными также являются упражнения по нахождению ошибок в текстах. Задание по редактированию предложений будет частью вашей самостоятельной работы по этому уроку.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7620000" cy="704850"/>
          </a:xfrm>
        </p:spPr>
        <p:txBody>
          <a:bodyPr/>
          <a:lstStyle/>
          <a:p>
            <a:r>
              <a:rPr lang="ru-RU" altLang="ru-RU" sz="4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altLang="ru-RU" sz="4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9925"/>
            <a:ext cx="76200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8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44624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Речевые ошибки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Это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любые случаи отклонения от языковых норм, которые являются действующими на уровне употребления слов.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Человек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знания этих законов может нормально работать, жить, выстраивать коммуникации с другими. Однако в определенных случаях эффективность при этом может страдать. Возникает риск быть понятым превратно или недопонятым. В этих и других случаях просто необходимо знать, какие существуют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речевые ошибки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как с ними бороться.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netværksledel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7308304" cy="25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4196695"/>
            <a:ext cx="71287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речевых ошибках  главное – анализ содержание, то есть значение слова и лексическая сочетаемость в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контексте. Речевые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ошибки базируются на непонимании значения слов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Рассмотрим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некоторые из них.</a:t>
            </a: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1"/>
            <a:ext cx="575468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Употребление слова в несвойственном ему значении.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Например: Костер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 больше и больше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распалялся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пылал.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Распаляться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1. Нагреться до очень высокой температуры, раскалиться. 2. (перен.) Прийти в сильное возбуждение, стать охваченным каким-либо сильным чувством.</a:t>
            </a:r>
          </a:p>
          <a:p>
            <a:pPr algn="just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Разгораться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начинать сильно или хорошо, ровно гореть.</a:t>
            </a: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Употребление значимых и служебных слов без учета их значения.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Например: 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Благодаря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пожару, вспыхнувшему от костра, сгорел большой участок леса.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Предлог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«благодаря»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сохраняет смысловую связь с глаголом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благодарить»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употребляется обычно лишь в тех случаях, когда говорится о причинах, вызывающих желательный результат: благодаря чьей-нибудь помощи, поддержке.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данном примере предлог благодаря следует заменить на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из-за, в результате, вследствие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Выбор слов-понятий с различным лексико-грамматическим значением (конкретные и отвлеченные существительные).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Например: 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Предлагаем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полное излечение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алкоголиков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других заболеваний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Если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речь идет о заболеваниях, то слово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«алкоголики»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следовало бы заменить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алкоголизм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Неправильное употребление паронимов.</a:t>
            </a:r>
          </a:p>
          <a:p>
            <a:pPr algn="just"/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Пароним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(похожее написание и звучание, различное значение): усвоить –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освоить (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второе употребляется в значении более высокой степени проявления действия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предоставить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(отдать в пользование) – представить (предъявить).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ведет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праздничную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жизнь. У меня сегодня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праздное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настроение.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Праздный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праздничный – очень похожие слова, однокоренные. Но значение имеют разное: праздничный – прилагательное к праздник (праздничный ужин, праздничное настроение); праздный – не заполненный, не занятый делом, работой (праздная жизнь).</a:t>
            </a: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Лексическая сочетаемость     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При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выборе слова следует учитывать не только значение, которое ему присуще в языке, но и лексическую сочетаемость.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 слова могут сочетаться друг с другом.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Границы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сочетаемости определяются значением слов, их стилистической принадлежностью, эмоциональной окраской, грамматическими свойствами и т.д.</a:t>
            </a:r>
          </a:p>
          <a:p>
            <a:pPr algn="just"/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Хороший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 должен во всем показывать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образец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своим подчиненным.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Показывать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 пример, но не образец. А образцом можно быть, например, для подражания.</a:t>
            </a: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Неправильное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употребление синонимов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синонимов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разная функционально-стилистическая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окраска, например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синоним к слову «ошибка»,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«просчет», «оплошность», «погрешность»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стилистически нейтральны, общеупотребительны;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«проруха», «накладка»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просторечные;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«косяк»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разговорное;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«ляп»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профессионально-жаргонное.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Употребление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одного из синонимов без учета его стилистической окраски может привести к речевой ошибке.</a:t>
            </a:r>
          </a:p>
          <a:p>
            <a:pPr algn="just"/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Совершив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косяк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директор завода сразу же стал его исправлять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Также часто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учитывается способность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синонимов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избирательно сочетаться с другими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словами.  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Вчера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мне было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печально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Сюда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больше подходит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синоним «грустно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5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7620000" cy="704850"/>
          </a:xfrm>
        </p:spPr>
        <p:txBody>
          <a:bodyPr/>
          <a:lstStyle/>
          <a:p>
            <a:r>
              <a:rPr lang="ru-RU" altLang="ru-RU" sz="4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 ошибки</a:t>
            </a:r>
            <a:endParaRPr lang="ru-RU" altLang="ru-RU" sz="4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9925"/>
            <a:ext cx="76200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Неправильное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употребление омонимов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Благодаря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контексту омонимы, как правило, понимаются верно. Но все же в определенных речевых ситуациях омонимы не могут быть поняты однозначно.</a:t>
            </a:r>
          </a:p>
          <a:p>
            <a:pPr algn="just"/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Экипаж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находится в отличном состоянии.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Экипаж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это повозка или команда? Само слово экипаж употреблено правильно. Но для раскрытия смысла этого слова необходимо расширить контекст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Неправильное употребление многозначных слов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При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употреблении многозначных слов (как и при употреблении омонимов) очень важен контекст.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Именно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благодаря контексту ясно то или иное значение слова. Но бывает и иначе.</a:t>
            </a:r>
          </a:p>
          <a:p>
            <a:pPr algn="just"/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соответствовала требованиям лектора.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Аудитория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помещение или аудитория – слушатели?</a:t>
            </a:r>
          </a:p>
        </p:txBody>
      </p:sp>
    </p:spTree>
    <p:extLst>
      <p:ext uri="{BB962C8B-B14F-4D97-AF65-F5344CB8AC3E}">
        <p14:creationId xmlns:p14="http://schemas.microsoft.com/office/powerpoint/2010/main" val="441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Многословие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Встречаются разные виды многословия:</a:t>
            </a:r>
          </a:p>
          <a:p>
            <a:pPr algn="just"/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Плеоназм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избыточное употребление в речи близких по смыслу и потому логически излишних слов.</a:t>
            </a:r>
          </a:p>
          <a:p>
            <a:pPr algn="just"/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Все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гости получили памятные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сувениры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Сувенир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подарок на память, поэтому памятные в этом предложении – лишнее слово.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Разновидностью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плеоназмов являются выражения типа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очень огромный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малюсенький, очень прекрасный и т.п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Тавтология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повторение однокоренных слов или одинаковых морфем.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Руководители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предприятий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настроены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деловой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настрой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лишних слов.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Некоторые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лова бывают не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нужны в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тексте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том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чтобы вы могли улыбнуться, 11 апреля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этом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позаботится книжный магазин «Дружба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5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Расщепление сказуемого.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замена глагольного сказуемого синонимичным глагольно-именным сочетанием: бороться – вести борьбу, убирать – производить уборку.</a:t>
            </a:r>
          </a:p>
          <a:p>
            <a:pPr algn="just"/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Ученики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приняли решение произвести уборку школьного двора.</a:t>
            </a: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Слова-паразиты.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Такие слова засоряют речь, особенно устную. Это разнообразные частицы, которыми говорящий заполняет вынужденные паузы, не оправданные содержанием и структурой высказывания: вот, ну, это и т.п.;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типа: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знаете ли, так сказать, фактически, вообще, честно говоря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т.п.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Эта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речевая ошибка, встречающаяся сплошь и рядом в устной речи, иногда проникает и в письменную.</a:t>
            </a:r>
          </a:p>
          <a:p>
            <a:pPr algn="just"/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Обломов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 избалованным,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ну, в общем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ему в детстве все пытались угодить.</a:t>
            </a:r>
          </a:p>
        </p:txBody>
      </p:sp>
    </p:spTree>
    <p:extLst>
      <p:ext uri="{BB962C8B-B14F-4D97-AF65-F5344CB8AC3E}">
        <p14:creationId xmlns:p14="http://schemas.microsoft.com/office/powerpoint/2010/main" val="33301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Лексическая неполнота высказывания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Эта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ошибка по смыслу противоположна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многословию. 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Неполнота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высказывания заключается в пропуске необходимого в предложении слова. Это происходит от желания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писать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короче, компактнее.</a:t>
            </a:r>
          </a:p>
          <a:p>
            <a:pPr algn="just"/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Достоинство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Куприна в том,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ничего лишнего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этом предложении не хватает (и даже не одного) слова, например, что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его произведениях нет ничего лишнего.</a:t>
            </a:r>
          </a:p>
        </p:txBody>
      </p:sp>
    </p:spTree>
    <p:extLst>
      <p:ext uri="{BB962C8B-B14F-4D97-AF65-F5344CB8AC3E}">
        <p14:creationId xmlns:p14="http://schemas.microsoft.com/office/powerpoint/2010/main" val="11094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Употребление слов, имеющих ограниченную сферу распространения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(неологизмы, устарев-</a:t>
            </a:r>
            <a:r>
              <a:rPr lang="ru-RU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шие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иноязычные слова, профессионализмы, жаргонизмы, диалектизмы), всегда должно быть мотивировано условиями контекста.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 (неологизмы)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Неудачно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образованные неологизмы являются речевыми ошибками.</a:t>
            </a:r>
          </a:p>
          <a:p>
            <a:pPr algn="just"/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А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прошлом году на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ямочный ремонт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после весенней распутицы было потрачено 23 тысячи рублей.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только контекст помогает разобраться: «ямочный ремонт» – это ремонт ям.</a:t>
            </a:r>
          </a:p>
          <a:p>
            <a:pPr algn="just"/>
            <a:endParaRPr lang="ru-RU" sz="25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Устаревшие слова</a:t>
            </a:r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Архаизмы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слова, называющие существующие понятия, но вытесненные по каким-либо причинам из активного употребления синонимичными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словами.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Ныне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университете был день открытых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дверей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Здесь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устаревшее слово ныне (сегодня, теперь, в настоящее время) совершенно неуместно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Историзмы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слова, вышедшие из употребления в связи с исчезновением обозначавшихся ими понятий: армяк, камзол, бурса, опричник и т.п.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Ошибки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употреблении историзмов часто связаны с незнанием их лексического значения.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Сюда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 будут относится примеры употребление современных слов при описании исторических реалий.</a:t>
            </a: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богатырях были кольчуги,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брюки и варежки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 иноязычного происхождения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Сейчас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многие имеют пристрастие к иностранным словам, даже не зная иногда их точного значения. Иногда контекст не принимает иностранное слово.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Работа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конференции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лимитируется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из-за отсутствия докладчиков.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Лимитировать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установить лимит чего-нибудь, ограничить. Иностранное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слово «лимитировать»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данном предложении следует заменить словами: идет медленнее, приостановилась и т.п.</a:t>
            </a:r>
          </a:p>
        </p:txBody>
      </p:sp>
    </p:spTree>
    <p:extLst>
      <p:ext uri="{BB962C8B-B14F-4D97-AF65-F5344CB8AC3E}">
        <p14:creationId xmlns:p14="http://schemas.microsoft.com/office/powerpoint/2010/main" val="11135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Диалектизмы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слова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которые не являются общеупотребительными и являются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характерными для какого-то говора (диалекта).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Диалектизмы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оправданны при создании речевых характеристик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героев художественных произведений.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Немотивированное использование диалектизмов говорит о недостаточном владении нормами литературного языка.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Бабушка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сварила суп из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буряка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(Бурак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по-украински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свекла).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августе я приехал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Ростова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(Приехал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Ростова).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750960"/>
            <a:ext cx="646331" cy="4473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116632"/>
            <a:ext cx="71287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Грамматические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ошибки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это нарушение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общепринятой устоявшейся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нормы.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Грамматическими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называют любые ошибки, касающиеся словообразования (например, для образования слова использован не тот суффикс), морфологии (например, неправильное склонение глагола), синтаксиса (например, несогласованный с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предложением деепричастный оборот).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Грамматические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ошибки совершают даже грамотные люди.  Это связано с большим количеством правил и наличием в этих правилах исключений, а также особенностями их применения в разных контекстах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Рассмотрим виды грамматических ошибок.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Разговорные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просторечные слова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Разговорные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 входят в систему литературного языка, но употребляются преимущественно в устной речи, главным образом в сфере повседневного общения. Просторечие употребляется в литературном языке обычно в целях сниженной, грубоватой характеристики предмета.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Разговорная 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просторечная лексика, в отличие от диалектной (областной), употребляется в речи всего народа.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меня совсем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худая куртка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Худой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(разг.) – дырявый, испорченный.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возникают в тех случаях, когда употребление разговорных и просторечных слов не обоснованно контекстом.</a:t>
            </a:r>
          </a:p>
        </p:txBody>
      </p:sp>
    </p:spTree>
    <p:extLst>
      <p:ext uri="{BB962C8B-B14F-4D97-AF65-F5344CB8AC3E}">
        <p14:creationId xmlns:p14="http://schemas.microsoft.com/office/powerpoint/2010/main" val="32469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Профессионализмы –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эквиваленты терминов у работников определенной профессии: опечатка – в речи журналистов ляп; руль – в речи шоферов баранка.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Неуместное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профессионализмов портит литературную речь.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Жаргонизмы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это бытовая просторечная лексика, свойственная некоторым группам людей (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молодежи,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студентам, школьникам, осужденным и т.п.).</a:t>
            </a: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Хотел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пригласить на праздник гостей, да хибара не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(Хибара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Фразеологизмы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устойчивые сочетания слов.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Ошибки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усвоении значения фразеологизмов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опасность буквального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понимания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фразеологизмов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которые могут восприниматься как свободные объединения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Ошибки могут быть связаны с изменением значения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фразеологизма.</a:t>
            </a: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Хлестаков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 время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мечет бисер перед свиньями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 ему все верят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Здесь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фразеологизм метать бисер перед свиньями, имеющий значение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«напрасно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говорить о чем-либо или доказывать что-либо тому, кто не способен понять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этого»,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употреблен неверно - в значении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«выдумывать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плести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небылицы».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79083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Ошибки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усвоении формы фразеологизма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1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Грамматическое видоизменение фразеологизма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Пример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Я привык отдавать себе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полные отчеты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Здесь изменена форма числа. Существует фразеологизм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«отдавать отчет».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Пример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Он постоянно сидит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сложив руки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Фразеологизмы типа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«сложа руки», «сломя голову», «очертя голову»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сохраняют в своем составе старую форму деепричастия совершенного вида с суффиксом -а (-я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9525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Лексическое видоизменение фразеологизма.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Пора уже тебе взяться за свой ум.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Большая часть фразеологизмов является непроницаемой: в состав фразеологизма нельзя ввести дополнительную единицу.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 возвращается на спирали своя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фразеологизм на круги своя. Замена слова недопустима.</a:t>
            </a:r>
          </a:p>
        </p:txBody>
      </p:sp>
    </p:spTree>
    <p:extLst>
      <p:ext uri="{BB962C8B-B14F-4D97-AF65-F5344CB8AC3E}">
        <p14:creationId xmlns:p14="http://schemas.microsoft.com/office/powerpoint/2010/main" val="19052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Изменение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лексической сочетаемости фразеологизма.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Пример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Эти и другие вопросы имеют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большую роль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развитии этой, еще молодой науки. </a:t>
            </a:r>
            <a:endParaRPr lang="ru-RU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Произошло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смешение двух устойчивых оборотов: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«играет роль»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имеет значение.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Можно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сказать так: вопросы имеют большое значение... или вопросы играют большую роль.</a:t>
            </a:r>
          </a:p>
        </p:txBody>
      </p:sp>
    </p:spTree>
    <p:extLst>
      <p:ext uri="{BB962C8B-B14F-4D97-AF65-F5344CB8AC3E}">
        <p14:creationId xmlns:p14="http://schemas.microsoft.com/office/powerpoint/2010/main" val="28012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Клише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штампы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Канцеляризмы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 и выражения, употребление которых закреплено за официально-деловым стилем, но в других стилях речи они неуместны,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являются штампами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Пример: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запасных частей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Штампы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избитые выражения с потускневшим лексическим значением и стертой экспрессивностью.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Штампами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становятся слова, словосочетания и даже целые предложения, которые возникают как новые, стилистически выразительные речевые средства, но в результате слишком частого употребления утрачивают первоначальную образность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Пример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голосовании поднялся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 рук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6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Клише 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речевые стереотипы, готовые обороты, используемые в качестве легко воспроизводимого в определенных условиях и контекстах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стандарта, 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конструктивны-ми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единицами речи и, несмотря на частое употребление, сохраняют свою семантику.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Клише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используют в официально-деловых документах (встреча на высшем уровне); в научной литературе (требуется доказать); в публицистике (наш собственный корреспондент сообщает из); в разных ситуациях разговорно-бытовой речи (Здравствуйте! До свидания!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Kmо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последний?).</a:t>
            </a:r>
            <a:endParaRPr lang="ru-RU" sz="25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302873"/>
            <a:ext cx="707886" cy="33697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 ошибки</a:t>
            </a:r>
            <a:endParaRPr lang="ru-RU" sz="3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84102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путь предупреждения речевых ошибок – это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хорошей речевой среды, языковой анализ читаемых и пересказываемых текстов, выяснение оттенков значения слов в тексте, выяснение роли и целесообразности именно этого, а не какого-либо другого слова в данном контексте.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Нужно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критически взглянуть на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составленное предложение. Если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что-то вызывает сомнение, нужно попробовать перестроить предложение или выскажи мысль другой фразой. Где нужно, заменить неудачное или повторяющееся слово.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712968" cy="587727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1. Изучение нового материала. Прочтите Урок № 6 «Учебника для самостоятельного обучения».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2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Самоконтроль. Выполните тест по самопроверке.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3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Дополнительное чтение Приложение 1. Правила русской орфографии и пунктуации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4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Задание по дополнительному чтению: выпишите 50 сложных для написания слов. Подчеркните орфограммы в этих словах.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ko-KR" sz="3000" b="1" i="1" dirty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к уроку</a:t>
            </a:r>
            <a:endParaRPr lang="ru-RU" altLang="ru-RU" sz="3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404664"/>
            <a:ext cx="82809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Ошибки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отражающие нарушения норм образования и употребления форм слова, а также грамматическую сочетаемость с другими </a:t>
            </a:r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словами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1702"/>
              </p:ext>
            </p:extLst>
          </p:nvPr>
        </p:nvGraphicFramePr>
        <p:xfrm>
          <a:off x="107504" y="1916832"/>
          <a:ext cx="8889209" cy="430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Пример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употреблении рода и числа существительных.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ударился о край </a:t>
                      </a:r>
                      <a:r>
                        <a:rPr lang="ru-RU" sz="2400" i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бордюры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b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Начались </a:t>
                      </a:r>
                      <a:r>
                        <a:rPr lang="ru-RU" sz="2400" i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подготовки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 выпускным экзаменам.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образовании форм прилагательных.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Ещё </a:t>
                      </a:r>
                      <a:r>
                        <a:rPr lang="ru-RU" sz="24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lang="ru-RU" sz="2400" i="1" u="sng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интереснее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обратиться к примерам из истории.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употреблении формы местоимения.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автобиографических воспоминаниях Горький писал </a:t>
                      </a:r>
                      <a:r>
                        <a:rPr lang="ru-RU" sz="2400" i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его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тяжёлом детстве.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6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00183"/>
              </p:ext>
            </p:extLst>
          </p:nvPr>
        </p:nvGraphicFramePr>
        <p:xfrm>
          <a:off x="107504" y="771674"/>
          <a:ext cx="8889209" cy="563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Пример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употреблении форм числительных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обоих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сторонах листа был напечатан текст. 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употреблении форм глаголов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Девочка </a:t>
                      </a:r>
                      <a:r>
                        <a:rPr lang="ru-RU" sz="24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игралась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плюшевым с плюшевым медведем. Он </a:t>
                      </a:r>
                      <a:r>
                        <a:rPr lang="ru-RU" sz="24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залазит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крышу дома. 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Arial"/>
                        </a:rPr>
                        <a:t>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употреблении причастий и отглагольных прилагательных.  </a:t>
                      </a: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 детства будущий учёный отличался </a:t>
                      </a:r>
                      <a:r>
                        <a:rPr lang="ru-RU" sz="24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выдающими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способностями.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Закатившее</a:t>
                      </a:r>
                      <a:r>
                        <a:rPr lang="ru-RU" sz="2400" i="1" u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солнце оставило на небе алый след. 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ж)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употреблении деепричастий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деревьях сидели птички, весело поя песни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5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215642"/>
            <a:ext cx="82809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2.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Ошибки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употреблении предлогов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73456"/>
              </p:ext>
            </p:extLst>
          </p:nvPr>
        </p:nvGraphicFramePr>
        <p:xfrm>
          <a:off x="107504" y="836450"/>
          <a:ext cx="8889209" cy="4757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Пример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Смешение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предлогов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из – с (со)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в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– на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от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– с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через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–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из-за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 он приехал </a:t>
                      </a:r>
                      <a:r>
                        <a:rPr lang="ru-RU" sz="24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деревни в город, то многому удивился.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Солдаты, принимавшие участие </a:t>
                      </a:r>
                      <a:r>
                        <a:rPr lang="ru-RU" sz="24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войне, вернулись к мирной жизни.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Он чуть не погиб </a:t>
                      </a:r>
                      <a:r>
                        <a:rPr lang="ru-RU" sz="24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через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предательство друга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Отсутствие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предлога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Нельзя не приклоняться </a:t>
                      </a:r>
                      <a:r>
                        <a:rPr lang="ru-RU" sz="24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 героизмом</a:t>
                      </a:r>
                      <a:r>
                        <a:rPr lang="ru-RU" sz="2400" i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i="1" u="sng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Наличие ненужного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предлога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описывает </a:t>
                      </a:r>
                      <a:r>
                        <a:rPr lang="ru-RU" sz="24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событиях послевоенного времени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9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215642"/>
            <a:ext cx="82809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 Нарушение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порядка слов в простом предложении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66521"/>
              </p:ext>
            </p:extLst>
          </p:nvPr>
        </p:nvGraphicFramePr>
        <p:xfrm>
          <a:off x="107504" y="836450"/>
          <a:ext cx="8889209" cy="5839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Пример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Подлежащее занимает место, не соответствующее закреплённому общепринятому порядку.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 проблемах гуманизма и милосердия в своей статье рассуждает </a:t>
                      </a:r>
                      <a:r>
                        <a:rPr lang="ru-RU" sz="2400" i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автор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Дополнение находится в отрыве от слова, которое им управляет.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Мы не можем согласиться в его отношении к проблеме с автором.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Arial"/>
                        </a:rPr>
                        <a:t>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Определение находится в отрыве от определяемого слова.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Величественное и красивое его поразило здание театра, расположенного справа.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Обстоятельство занимает место, не соответствующее общепринятому порядку.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В Ленинград он возвратился позже, после войны, из госпиталя.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8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215642"/>
            <a:ext cx="82809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порядка слов в простом предложении</a:t>
            </a:r>
            <a:endParaRPr lang="ru-RU" sz="2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69057"/>
              </p:ext>
            </p:extLst>
          </p:nvPr>
        </p:nvGraphicFramePr>
        <p:xfrm>
          <a:off x="107504" y="836450"/>
          <a:ext cx="8889209" cy="3459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05"/>
                <a:gridCol w="4213107"/>
                <a:gridCol w="4280697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Вид 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Пример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Ошибочное местоположение предлога.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Через часа два спор закончился (часа через два) </a:t>
                      </a:r>
                      <a:endParaRPr lang="ru-RU" sz="2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е)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Ошибочное местоположение составного союза.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Так как вчера и сегодня эта проблема остаётся важной. </a:t>
                      </a:r>
                      <a:endParaRPr lang="ru-RU" sz="2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Arial"/>
                        </a:rPr>
                        <a:t>ж)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Ошибочное местоположение частицы бы.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Он хотел полететь бы в космос или бы стать путешественником. </a:t>
                      </a:r>
                      <a:endParaRPr lang="ru-RU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5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разование доска и пишуш рука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3541</Words>
  <Application>Microsoft Office PowerPoint</Application>
  <PresentationFormat>Экран (4:3)</PresentationFormat>
  <Paragraphs>432</Paragraphs>
  <Slides>49</Slides>
  <Notes>49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Образование доска и пишуш рука</vt:lpstr>
      <vt:lpstr>Виды ошибок  и пути их преодоления</vt:lpstr>
      <vt:lpstr>План</vt:lpstr>
      <vt:lpstr>Грамматические 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Речевые 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ошибок  и пути их преодоления</dc:title>
  <dc:subject>Школьный</dc:subject>
  <dc:creator>User</dc:creator>
  <dc:description>http://propowerpoint.ru - Бесплатные шаблоны для презентаций. Полезные советы и уроки  PowerPoint .</dc:description>
  <cp:lastModifiedBy>User</cp:lastModifiedBy>
  <cp:revision>96</cp:revision>
  <dcterms:created xsi:type="dcterms:W3CDTF">2016-03-26T22:15:06Z</dcterms:created>
  <dcterms:modified xsi:type="dcterms:W3CDTF">2016-08-14T22:48:01Z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000800dc080000000000010243100207f6000400038000</vt:lpwstr>
  </property>
</Properties>
</file>